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312" r:id="rId2"/>
    <p:sldId id="355" r:id="rId3"/>
    <p:sldId id="328" r:id="rId4"/>
    <p:sldId id="329" r:id="rId5"/>
    <p:sldId id="330" r:id="rId6"/>
    <p:sldId id="335" r:id="rId7"/>
    <p:sldId id="352" r:id="rId8"/>
    <p:sldId id="333" r:id="rId9"/>
    <p:sldId id="353" r:id="rId10"/>
    <p:sldId id="334" r:id="rId11"/>
    <p:sldId id="336" r:id="rId12"/>
    <p:sldId id="337" r:id="rId13"/>
    <p:sldId id="338" r:id="rId14"/>
    <p:sldId id="339" r:id="rId15"/>
    <p:sldId id="340" r:id="rId16"/>
    <p:sldId id="354" r:id="rId17"/>
    <p:sldId id="351" r:id="rId18"/>
    <p:sldId id="350" r:id="rId19"/>
    <p:sldId id="35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4799" autoAdjust="0"/>
  </p:normalViewPr>
  <p:slideViewPr>
    <p:cSldViewPr snapToGrid="0">
      <p:cViewPr varScale="1">
        <p:scale>
          <a:sx n="73" d="100"/>
          <a:sy n="73" d="100"/>
        </p:scale>
        <p:origin x="9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A822B2-A170-40F5-BA7A-40B38B61787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te-IN"/>
        </a:p>
      </dgm:t>
    </dgm:pt>
    <dgm:pt modelId="{3FAF3248-8568-424F-862E-E179D796AAD5}">
      <dgm:prSet phldrT="[Text]"/>
      <dgm:spPr/>
      <dgm:t>
        <a:bodyPr/>
        <a:lstStyle/>
        <a:p>
          <a:r>
            <a:rPr lang="en-US" dirty="0"/>
            <a:t>Why use pipelines?</a:t>
          </a:r>
          <a:endParaRPr lang="te-IN" dirty="0"/>
        </a:p>
      </dgm:t>
    </dgm:pt>
    <dgm:pt modelId="{47BF318F-52E9-4F47-9EB2-B3A0C3F69C6C}" type="parTrans" cxnId="{AB8DE649-4C2C-4457-8D3F-66F3B46C4D62}">
      <dgm:prSet/>
      <dgm:spPr/>
      <dgm:t>
        <a:bodyPr/>
        <a:lstStyle/>
        <a:p>
          <a:endParaRPr lang="te-IN"/>
        </a:p>
      </dgm:t>
    </dgm:pt>
    <dgm:pt modelId="{5CBD7ED2-22F8-4CEB-B2DF-2C0CBF942AA5}" type="sibTrans" cxnId="{AB8DE649-4C2C-4457-8D3F-66F3B46C4D62}">
      <dgm:prSet/>
      <dgm:spPr/>
      <dgm:t>
        <a:bodyPr/>
        <a:lstStyle/>
        <a:p>
          <a:endParaRPr lang="te-IN"/>
        </a:p>
      </dgm:t>
    </dgm:pt>
    <dgm:pt modelId="{8FA138D7-290E-4FF6-AC95-2E3EB42CF9A0}">
      <dgm:prSet phldrT="[Text]" custT="1"/>
      <dgm:spPr/>
      <dgm:t>
        <a:bodyPr/>
        <a:lstStyle/>
        <a:p>
          <a:r>
            <a:rPr lang="en-US" sz="1400" dirty="0">
              <a:latin typeface="+mn-lt"/>
            </a:rPr>
            <a:t>Jenkins pipeline is implemented as a code which allows multiple users to edit and execute the pipeline process</a:t>
          </a:r>
          <a:endParaRPr lang="te-IN" sz="1400" dirty="0">
            <a:latin typeface="+mn-lt"/>
          </a:endParaRPr>
        </a:p>
      </dgm:t>
    </dgm:pt>
    <dgm:pt modelId="{368623AC-157E-4AB3-90A9-EC64A681650F}" type="parTrans" cxnId="{7223830E-B343-4E56-9131-BD0739FAA4AA}">
      <dgm:prSet/>
      <dgm:spPr/>
      <dgm:t>
        <a:bodyPr/>
        <a:lstStyle/>
        <a:p>
          <a:endParaRPr lang="te-IN"/>
        </a:p>
      </dgm:t>
    </dgm:pt>
    <dgm:pt modelId="{8AA35EF1-3DFA-4B02-BC44-F75BC3C29867}" type="sibTrans" cxnId="{7223830E-B343-4E56-9131-BD0739FAA4AA}">
      <dgm:prSet/>
      <dgm:spPr/>
      <dgm:t>
        <a:bodyPr/>
        <a:lstStyle/>
        <a:p>
          <a:endParaRPr lang="te-IN"/>
        </a:p>
      </dgm:t>
    </dgm:pt>
    <dgm:pt modelId="{D062E1CD-BA1F-4143-843F-FA0BE2ED4CD1}">
      <dgm:prSet phldrT="[Text]" custT="1"/>
      <dgm:spPr/>
      <dgm:t>
        <a:bodyPr/>
        <a:lstStyle/>
        <a:p>
          <a:r>
            <a:rPr lang="en-US" sz="1400" dirty="0"/>
            <a:t>Pipelines are robust. So if your server undergoes an unforeseen restart, the pipeline will be automatically resumed</a:t>
          </a:r>
          <a:endParaRPr lang="te-IN" sz="1400" dirty="0"/>
        </a:p>
      </dgm:t>
    </dgm:pt>
    <dgm:pt modelId="{BB107140-F5F5-4699-B2E6-4B6BE275CF96}" type="parTrans" cxnId="{D6962AB9-74AC-4335-9895-442FAB35336D}">
      <dgm:prSet/>
      <dgm:spPr/>
      <dgm:t>
        <a:bodyPr/>
        <a:lstStyle/>
        <a:p>
          <a:endParaRPr lang="te-IN"/>
        </a:p>
      </dgm:t>
    </dgm:pt>
    <dgm:pt modelId="{0DD5F20A-E22B-4EE2-BFE7-CA2624DAEBAB}" type="sibTrans" cxnId="{D6962AB9-74AC-4335-9895-442FAB35336D}">
      <dgm:prSet/>
      <dgm:spPr/>
      <dgm:t>
        <a:bodyPr/>
        <a:lstStyle/>
        <a:p>
          <a:endParaRPr lang="te-IN"/>
        </a:p>
      </dgm:t>
    </dgm:pt>
    <dgm:pt modelId="{DC7E0A10-AA25-48C6-BF97-27ED1D516B5D}">
      <dgm:prSet phldrT="[Text]" custT="1"/>
      <dgm:spPr/>
      <dgm:t>
        <a:bodyPr/>
        <a:lstStyle/>
        <a:p>
          <a:r>
            <a:rPr lang="en-US" sz="1400" dirty="0"/>
            <a:t>You can pause the pipeline process and make it wait to resume until there is an input from the user</a:t>
          </a:r>
          <a:endParaRPr lang="te-IN" sz="1400" dirty="0"/>
        </a:p>
      </dgm:t>
    </dgm:pt>
    <dgm:pt modelId="{7393F313-127F-4BA3-A469-A66D9763D060}" type="parTrans" cxnId="{32782636-00D9-430C-9B97-432B4B3AE4D1}">
      <dgm:prSet/>
      <dgm:spPr/>
      <dgm:t>
        <a:bodyPr/>
        <a:lstStyle/>
        <a:p>
          <a:endParaRPr lang="te-IN"/>
        </a:p>
      </dgm:t>
    </dgm:pt>
    <dgm:pt modelId="{1C7DD387-8FAC-405E-91C2-A49F08CBE807}" type="sibTrans" cxnId="{32782636-00D9-430C-9B97-432B4B3AE4D1}">
      <dgm:prSet/>
      <dgm:spPr/>
      <dgm:t>
        <a:bodyPr/>
        <a:lstStyle/>
        <a:p>
          <a:endParaRPr lang="te-IN"/>
        </a:p>
      </dgm:t>
    </dgm:pt>
    <dgm:pt modelId="{306F4344-6F42-48A3-A38C-4F87DE1C89CF}">
      <dgm:prSet phldrT="[Text]" custT="1"/>
      <dgm:spPr/>
      <dgm:t>
        <a:bodyPr/>
        <a:lstStyle/>
        <a:p>
          <a:r>
            <a:rPr lang="en-US" sz="1400" dirty="0"/>
            <a:t>Jenkins Pipelines support big projects. You can run multiple jobs, and even use pipelines in a loop</a:t>
          </a:r>
          <a:endParaRPr lang="te-IN" sz="1400" dirty="0"/>
        </a:p>
      </dgm:t>
    </dgm:pt>
    <dgm:pt modelId="{8E5542C3-C6B0-46F2-B426-6654AACF447C}" type="parTrans" cxnId="{C243BC35-0360-4EE8-9EFE-B06D51E5A884}">
      <dgm:prSet/>
      <dgm:spPr/>
      <dgm:t>
        <a:bodyPr/>
        <a:lstStyle/>
        <a:p>
          <a:endParaRPr lang="te-IN"/>
        </a:p>
      </dgm:t>
    </dgm:pt>
    <dgm:pt modelId="{77EFEBA4-5602-427E-8865-A7E624101BDB}" type="sibTrans" cxnId="{C243BC35-0360-4EE8-9EFE-B06D51E5A884}">
      <dgm:prSet/>
      <dgm:spPr/>
      <dgm:t>
        <a:bodyPr/>
        <a:lstStyle/>
        <a:p>
          <a:endParaRPr lang="te-IN"/>
        </a:p>
      </dgm:t>
    </dgm:pt>
    <dgm:pt modelId="{204784FA-6464-41D1-9F5A-816A02F6C969}" type="pres">
      <dgm:prSet presAssocID="{89A822B2-A170-40F5-BA7A-40B38B61787D}" presName="diagram" presStyleCnt="0">
        <dgm:presLayoutVars>
          <dgm:chPref val="1"/>
          <dgm:dir/>
          <dgm:animOne val="branch"/>
          <dgm:animLvl val="lvl"/>
          <dgm:resizeHandles/>
        </dgm:presLayoutVars>
      </dgm:prSet>
      <dgm:spPr/>
    </dgm:pt>
    <dgm:pt modelId="{0414256A-C92E-4317-873D-7312DA8D16F7}" type="pres">
      <dgm:prSet presAssocID="{3FAF3248-8568-424F-862E-E179D796AAD5}" presName="root" presStyleCnt="0"/>
      <dgm:spPr/>
    </dgm:pt>
    <dgm:pt modelId="{3B69921B-C844-4D2F-9700-77738A2F282D}" type="pres">
      <dgm:prSet presAssocID="{3FAF3248-8568-424F-862E-E179D796AAD5}" presName="rootComposite" presStyleCnt="0"/>
      <dgm:spPr/>
    </dgm:pt>
    <dgm:pt modelId="{EBE8E91B-1B9B-4F3C-91B3-FE25097E69FA}" type="pres">
      <dgm:prSet presAssocID="{3FAF3248-8568-424F-862E-E179D796AAD5}" presName="rootText" presStyleLbl="node1" presStyleIdx="0" presStyleCnt="1"/>
      <dgm:spPr/>
    </dgm:pt>
    <dgm:pt modelId="{7A5766CB-EE64-47EA-B332-3AF5ABA63E20}" type="pres">
      <dgm:prSet presAssocID="{3FAF3248-8568-424F-862E-E179D796AAD5}" presName="rootConnector" presStyleLbl="node1" presStyleIdx="0" presStyleCnt="1"/>
      <dgm:spPr/>
    </dgm:pt>
    <dgm:pt modelId="{8354D36B-B4E8-425D-894D-11ED1F3CE55A}" type="pres">
      <dgm:prSet presAssocID="{3FAF3248-8568-424F-862E-E179D796AAD5}" presName="childShape" presStyleCnt="0"/>
      <dgm:spPr/>
    </dgm:pt>
    <dgm:pt modelId="{B391C429-3CE2-48CB-851A-1D45F4BB9894}" type="pres">
      <dgm:prSet presAssocID="{368623AC-157E-4AB3-90A9-EC64A681650F}" presName="Name13" presStyleLbl="parChTrans1D2" presStyleIdx="0" presStyleCnt="4"/>
      <dgm:spPr/>
    </dgm:pt>
    <dgm:pt modelId="{56249F7B-34C2-4EA0-9BD1-89A55795BC75}" type="pres">
      <dgm:prSet presAssocID="{8FA138D7-290E-4FF6-AC95-2E3EB42CF9A0}" presName="childText" presStyleLbl="bgAcc1" presStyleIdx="0" presStyleCnt="4" custScaleX="132475" custScaleY="110420">
        <dgm:presLayoutVars>
          <dgm:bulletEnabled val="1"/>
        </dgm:presLayoutVars>
      </dgm:prSet>
      <dgm:spPr/>
    </dgm:pt>
    <dgm:pt modelId="{13FC33E7-C982-49B0-9AF4-67A29D0C8C4B}" type="pres">
      <dgm:prSet presAssocID="{BB107140-F5F5-4699-B2E6-4B6BE275CF96}" presName="Name13" presStyleLbl="parChTrans1D2" presStyleIdx="1" presStyleCnt="4"/>
      <dgm:spPr/>
    </dgm:pt>
    <dgm:pt modelId="{1E3CA105-F42E-485C-82AF-5F6C1CA7B4EB}" type="pres">
      <dgm:prSet presAssocID="{D062E1CD-BA1F-4143-843F-FA0BE2ED4CD1}" presName="childText" presStyleLbl="bgAcc1" presStyleIdx="1" presStyleCnt="4" custScaleX="133881" custScaleY="110681">
        <dgm:presLayoutVars>
          <dgm:bulletEnabled val="1"/>
        </dgm:presLayoutVars>
      </dgm:prSet>
      <dgm:spPr/>
    </dgm:pt>
    <dgm:pt modelId="{D4C9C0A5-B70B-4706-B720-66CC8C14808A}" type="pres">
      <dgm:prSet presAssocID="{7393F313-127F-4BA3-A469-A66D9763D060}" presName="Name13" presStyleLbl="parChTrans1D2" presStyleIdx="2" presStyleCnt="4"/>
      <dgm:spPr/>
    </dgm:pt>
    <dgm:pt modelId="{71CD9618-C596-41A5-B84D-936118EA88D6}" type="pres">
      <dgm:prSet presAssocID="{DC7E0A10-AA25-48C6-BF97-27ED1D516B5D}" presName="childText" presStyleLbl="bgAcc1" presStyleIdx="2" presStyleCnt="4" custScaleX="135408">
        <dgm:presLayoutVars>
          <dgm:bulletEnabled val="1"/>
        </dgm:presLayoutVars>
      </dgm:prSet>
      <dgm:spPr/>
    </dgm:pt>
    <dgm:pt modelId="{57F388E1-6591-4BFD-A09E-DBF555162ECB}" type="pres">
      <dgm:prSet presAssocID="{8E5542C3-C6B0-46F2-B426-6654AACF447C}" presName="Name13" presStyleLbl="parChTrans1D2" presStyleIdx="3" presStyleCnt="4"/>
      <dgm:spPr/>
    </dgm:pt>
    <dgm:pt modelId="{30B15AB2-706F-45B3-86F0-2A8B4E6D8BB9}" type="pres">
      <dgm:prSet presAssocID="{306F4344-6F42-48A3-A38C-4F87DE1C89CF}" presName="childText" presStyleLbl="bgAcc1" presStyleIdx="3" presStyleCnt="4" custScaleX="134052">
        <dgm:presLayoutVars>
          <dgm:bulletEnabled val="1"/>
        </dgm:presLayoutVars>
      </dgm:prSet>
      <dgm:spPr/>
    </dgm:pt>
  </dgm:ptLst>
  <dgm:cxnLst>
    <dgm:cxn modelId="{2A5C8406-343E-42E5-B5C9-CA9D439A4FC5}" type="presOf" srcId="{89A822B2-A170-40F5-BA7A-40B38B61787D}" destId="{204784FA-6464-41D1-9F5A-816A02F6C969}" srcOrd="0" destOrd="0" presId="urn:microsoft.com/office/officeart/2005/8/layout/hierarchy3"/>
    <dgm:cxn modelId="{4BA5010B-C93B-452F-A8E4-BCB0F078CBB0}" type="presOf" srcId="{306F4344-6F42-48A3-A38C-4F87DE1C89CF}" destId="{30B15AB2-706F-45B3-86F0-2A8B4E6D8BB9}" srcOrd="0" destOrd="0" presId="urn:microsoft.com/office/officeart/2005/8/layout/hierarchy3"/>
    <dgm:cxn modelId="{7223830E-B343-4E56-9131-BD0739FAA4AA}" srcId="{3FAF3248-8568-424F-862E-E179D796AAD5}" destId="{8FA138D7-290E-4FF6-AC95-2E3EB42CF9A0}" srcOrd="0" destOrd="0" parTransId="{368623AC-157E-4AB3-90A9-EC64A681650F}" sibTransId="{8AA35EF1-3DFA-4B02-BC44-F75BC3C29867}"/>
    <dgm:cxn modelId="{D7AE331B-D972-46C1-B595-1ECE5DE3D535}" type="presOf" srcId="{7393F313-127F-4BA3-A469-A66D9763D060}" destId="{D4C9C0A5-B70B-4706-B720-66CC8C14808A}" srcOrd="0" destOrd="0" presId="urn:microsoft.com/office/officeart/2005/8/layout/hierarchy3"/>
    <dgm:cxn modelId="{06CEA31E-77CD-43E1-A156-7A864B64C071}" type="presOf" srcId="{8E5542C3-C6B0-46F2-B426-6654AACF447C}" destId="{57F388E1-6591-4BFD-A09E-DBF555162ECB}" srcOrd="0" destOrd="0" presId="urn:microsoft.com/office/officeart/2005/8/layout/hierarchy3"/>
    <dgm:cxn modelId="{566CE82D-ECE1-49DB-8C1A-EB8D9DA29E3D}" type="presOf" srcId="{368623AC-157E-4AB3-90A9-EC64A681650F}" destId="{B391C429-3CE2-48CB-851A-1D45F4BB9894}" srcOrd="0" destOrd="0" presId="urn:microsoft.com/office/officeart/2005/8/layout/hierarchy3"/>
    <dgm:cxn modelId="{C243BC35-0360-4EE8-9EFE-B06D51E5A884}" srcId="{3FAF3248-8568-424F-862E-E179D796AAD5}" destId="{306F4344-6F42-48A3-A38C-4F87DE1C89CF}" srcOrd="3" destOrd="0" parTransId="{8E5542C3-C6B0-46F2-B426-6654AACF447C}" sibTransId="{77EFEBA4-5602-427E-8865-A7E624101BDB}"/>
    <dgm:cxn modelId="{32782636-00D9-430C-9B97-432B4B3AE4D1}" srcId="{3FAF3248-8568-424F-862E-E179D796AAD5}" destId="{DC7E0A10-AA25-48C6-BF97-27ED1D516B5D}" srcOrd="2" destOrd="0" parTransId="{7393F313-127F-4BA3-A469-A66D9763D060}" sibTransId="{1C7DD387-8FAC-405E-91C2-A49F08CBE807}"/>
    <dgm:cxn modelId="{0CFFFA46-8107-44AE-A71C-F27F398997D2}" type="presOf" srcId="{BB107140-F5F5-4699-B2E6-4B6BE275CF96}" destId="{13FC33E7-C982-49B0-9AF4-67A29D0C8C4B}" srcOrd="0" destOrd="0" presId="urn:microsoft.com/office/officeart/2005/8/layout/hierarchy3"/>
    <dgm:cxn modelId="{AB8DE649-4C2C-4457-8D3F-66F3B46C4D62}" srcId="{89A822B2-A170-40F5-BA7A-40B38B61787D}" destId="{3FAF3248-8568-424F-862E-E179D796AAD5}" srcOrd="0" destOrd="0" parTransId="{47BF318F-52E9-4F47-9EB2-B3A0C3F69C6C}" sibTransId="{5CBD7ED2-22F8-4CEB-B2DF-2C0CBF942AA5}"/>
    <dgm:cxn modelId="{248DA78D-6C20-455C-8B6F-B8012E7B47B5}" type="presOf" srcId="{3FAF3248-8568-424F-862E-E179D796AAD5}" destId="{7A5766CB-EE64-47EA-B332-3AF5ABA63E20}" srcOrd="1" destOrd="0" presId="urn:microsoft.com/office/officeart/2005/8/layout/hierarchy3"/>
    <dgm:cxn modelId="{B5DA9AB0-6498-4212-8E27-02B766053AB7}" type="presOf" srcId="{D062E1CD-BA1F-4143-843F-FA0BE2ED4CD1}" destId="{1E3CA105-F42E-485C-82AF-5F6C1CA7B4EB}" srcOrd="0" destOrd="0" presId="urn:microsoft.com/office/officeart/2005/8/layout/hierarchy3"/>
    <dgm:cxn modelId="{D6962AB9-74AC-4335-9895-442FAB35336D}" srcId="{3FAF3248-8568-424F-862E-E179D796AAD5}" destId="{D062E1CD-BA1F-4143-843F-FA0BE2ED4CD1}" srcOrd="1" destOrd="0" parTransId="{BB107140-F5F5-4699-B2E6-4B6BE275CF96}" sibTransId="{0DD5F20A-E22B-4EE2-BFE7-CA2624DAEBAB}"/>
    <dgm:cxn modelId="{60DFE2BF-67E4-44FE-BFA8-D3B3E4070027}" type="presOf" srcId="{3FAF3248-8568-424F-862E-E179D796AAD5}" destId="{EBE8E91B-1B9B-4F3C-91B3-FE25097E69FA}" srcOrd="0" destOrd="0" presId="urn:microsoft.com/office/officeart/2005/8/layout/hierarchy3"/>
    <dgm:cxn modelId="{DFF561C4-902D-4975-A79D-B3218A7C00CF}" type="presOf" srcId="{DC7E0A10-AA25-48C6-BF97-27ED1D516B5D}" destId="{71CD9618-C596-41A5-B84D-936118EA88D6}" srcOrd="0" destOrd="0" presId="urn:microsoft.com/office/officeart/2005/8/layout/hierarchy3"/>
    <dgm:cxn modelId="{E0AC4DD8-0F3F-432C-A7EB-8DC8467FBE04}" type="presOf" srcId="{8FA138D7-290E-4FF6-AC95-2E3EB42CF9A0}" destId="{56249F7B-34C2-4EA0-9BD1-89A55795BC75}" srcOrd="0" destOrd="0" presId="urn:microsoft.com/office/officeart/2005/8/layout/hierarchy3"/>
    <dgm:cxn modelId="{022DEFCD-E79F-40C3-AE06-F43A02452E93}" type="presParOf" srcId="{204784FA-6464-41D1-9F5A-816A02F6C969}" destId="{0414256A-C92E-4317-873D-7312DA8D16F7}" srcOrd="0" destOrd="0" presId="urn:microsoft.com/office/officeart/2005/8/layout/hierarchy3"/>
    <dgm:cxn modelId="{F6F278B3-D65A-4B1E-8CF6-56B99CE975D5}" type="presParOf" srcId="{0414256A-C92E-4317-873D-7312DA8D16F7}" destId="{3B69921B-C844-4D2F-9700-77738A2F282D}" srcOrd="0" destOrd="0" presId="urn:microsoft.com/office/officeart/2005/8/layout/hierarchy3"/>
    <dgm:cxn modelId="{AA8A7082-ADF7-47FD-9CA4-910491F7C1D3}" type="presParOf" srcId="{3B69921B-C844-4D2F-9700-77738A2F282D}" destId="{EBE8E91B-1B9B-4F3C-91B3-FE25097E69FA}" srcOrd="0" destOrd="0" presId="urn:microsoft.com/office/officeart/2005/8/layout/hierarchy3"/>
    <dgm:cxn modelId="{93F44E20-968B-4791-BD52-A0FC495A2479}" type="presParOf" srcId="{3B69921B-C844-4D2F-9700-77738A2F282D}" destId="{7A5766CB-EE64-47EA-B332-3AF5ABA63E20}" srcOrd="1" destOrd="0" presId="urn:microsoft.com/office/officeart/2005/8/layout/hierarchy3"/>
    <dgm:cxn modelId="{8517F735-5BA4-4769-8B57-10D793A8AF68}" type="presParOf" srcId="{0414256A-C92E-4317-873D-7312DA8D16F7}" destId="{8354D36B-B4E8-425D-894D-11ED1F3CE55A}" srcOrd="1" destOrd="0" presId="urn:microsoft.com/office/officeart/2005/8/layout/hierarchy3"/>
    <dgm:cxn modelId="{3B7244CA-EBFA-400B-BB6B-E3B0DC8E11E1}" type="presParOf" srcId="{8354D36B-B4E8-425D-894D-11ED1F3CE55A}" destId="{B391C429-3CE2-48CB-851A-1D45F4BB9894}" srcOrd="0" destOrd="0" presId="urn:microsoft.com/office/officeart/2005/8/layout/hierarchy3"/>
    <dgm:cxn modelId="{FF432A65-8DCC-47AD-BDB2-0EBDBF9C3E1A}" type="presParOf" srcId="{8354D36B-B4E8-425D-894D-11ED1F3CE55A}" destId="{56249F7B-34C2-4EA0-9BD1-89A55795BC75}" srcOrd="1" destOrd="0" presId="urn:microsoft.com/office/officeart/2005/8/layout/hierarchy3"/>
    <dgm:cxn modelId="{623789F4-D073-4039-9DF6-F44B75D8B3A1}" type="presParOf" srcId="{8354D36B-B4E8-425D-894D-11ED1F3CE55A}" destId="{13FC33E7-C982-49B0-9AF4-67A29D0C8C4B}" srcOrd="2" destOrd="0" presId="urn:microsoft.com/office/officeart/2005/8/layout/hierarchy3"/>
    <dgm:cxn modelId="{E9876E4D-0D59-4672-8397-BC5811BF0569}" type="presParOf" srcId="{8354D36B-B4E8-425D-894D-11ED1F3CE55A}" destId="{1E3CA105-F42E-485C-82AF-5F6C1CA7B4EB}" srcOrd="3" destOrd="0" presId="urn:microsoft.com/office/officeart/2005/8/layout/hierarchy3"/>
    <dgm:cxn modelId="{AF880CDE-273A-41AB-B779-E00A90BBDF63}" type="presParOf" srcId="{8354D36B-B4E8-425D-894D-11ED1F3CE55A}" destId="{D4C9C0A5-B70B-4706-B720-66CC8C14808A}" srcOrd="4" destOrd="0" presId="urn:microsoft.com/office/officeart/2005/8/layout/hierarchy3"/>
    <dgm:cxn modelId="{D0763F29-4477-470A-82EE-08D29040D6E5}" type="presParOf" srcId="{8354D36B-B4E8-425D-894D-11ED1F3CE55A}" destId="{71CD9618-C596-41A5-B84D-936118EA88D6}" srcOrd="5" destOrd="0" presId="urn:microsoft.com/office/officeart/2005/8/layout/hierarchy3"/>
    <dgm:cxn modelId="{77AE691A-A78E-41D0-93D5-D4F70B5152E7}" type="presParOf" srcId="{8354D36B-B4E8-425D-894D-11ED1F3CE55A}" destId="{57F388E1-6591-4BFD-A09E-DBF555162ECB}" srcOrd="6" destOrd="0" presId="urn:microsoft.com/office/officeart/2005/8/layout/hierarchy3"/>
    <dgm:cxn modelId="{D6AB8722-9053-44DA-8A13-864885AD7050}" type="presParOf" srcId="{8354D36B-B4E8-425D-894D-11ED1F3CE55A}" destId="{30B15AB2-706F-45B3-86F0-2A8B4E6D8BB9}"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8E91B-1B9B-4F3C-91B3-FE25097E69FA}">
      <dsp:nvSpPr>
        <dsp:cNvPr id="0" name=""/>
        <dsp:cNvSpPr/>
      </dsp:nvSpPr>
      <dsp:spPr>
        <a:xfrm>
          <a:off x="4362955" y="4144"/>
          <a:ext cx="2070340" cy="103517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Why use pipelines?</a:t>
          </a:r>
          <a:endParaRPr lang="te-IN" sz="2500" kern="1200" dirty="0"/>
        </a:p>
      </dsp:txBody>
      <dsp:txXfrm>
        <a:off x="4393274" y="34463"/>
        <a:ext cx="2009702" cy="974532"/>
      </dsp:txXfrm>
    </dsp:sp>
    <dsp:sp modelId="{B391C429-3CE2-48CB-851A-1D45F4BB9894}">
      <dsp:nvSpPr>
        <dsp:cNvPr id="0" name=""/>
        <dsp:cNvSpPr/>
      </dsp:nvSpPr>
      <dsp:spPr>
        <a:xfrm>
          <a:off x="4569989" y="1039315"/>
          <a:ext cx="207034" cy="830310"/>
        </a:xfrm>
        <a:custGeom>
          <a:avLst/>
          <a:gdLst/>
          <a:ahLst/>
          <a:cxnLst/>
          <a:rect l="0" t="0" r="0" b="0"/>
          <a:pathLst>
            <a:path>
              <a:moveTo>
                <a:pt x="0" y="0"/>
              </a:moveTo>
              <a:lnTo>
                <a:pt x="0" y="830310"/>
              </a:lnTo>
              <a:lnTo>
                <a:pt x="207034" y="83031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249F7B-34C2-4EA0-9BD1-89A55795BC75}">
      <dsp:nvSpPr>
        <dsp:cNvPr id="0" name=""/>
        <dsp:cNvSpPr/>
      </dsp:nvSpPr>
      <dsp:spPr>
        <a:xfrm>
          <a:off x="4777023" y="1298107"/>
          <a:ext cx="2194147" cy="1143035"/>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n-lt"/>
            </a:rPr>
            <a:t>Jenkins pipeline is implemented as a code which allows multiple users to edit and execute the pipeline process</a:t>
          </a:r>
          <a:endParaRPr lang="te-IN" sz="1400" kern="1200" dirty="0">
            <a:latin typeface="+mn-lt"/>
          </a:endParaRPr>
        </a:p>
      </dsp:txBody>
      <dsp:txXfrm>
        <a:off x="4810501" y="1331585"/>
        <a:ext cx="2127191" cy="1076079"/>
      </dsp:txXfrm>
    </dsp:sp>
    <dsp:sp modelId="{13FC33E7-C982-49B0-9AF4-67A29D0C8C4B}">
      <dsp:nvSpPr>
        <dsp:cNvPr id="0" name=""/>
        <dsp:cNvSpPr/>
      </dsp:nvSpPr>
      <dsp:spPr>
        <a:xfrm>
          <a:off x="4569989" y="1039315"/>
          <a:ext cx="207034" cy="2233488"/>
        </a:xfrm>
        <a:custGeom>
          <a:avLst/>
          <a:gdLst/>
          <a:ahLst/>
          <a:cxnLst/>
          <a:rect l="0" t="0" r="0" b="0"/>
          <a:pathLst>
            <a:path>
              <a:moveTo>
                <a:pt x="0" y="0"/>
              </a:moveTo>
              <a:lnTo>
                <a:pt x="0" y="2233488"/>
              </a:lnTo>
              <a:lnTo>
                <a:pt x="207034" y="223348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3CA105-F42E-485C-82AF-5F6C1CA7B4EB}">
      <dsp:nvSpPr>
        <dsp:cNvPr id="0" name=""/>
        <dsp:cNvSpPr/>
      </dsp:nvSpPr>
      <dsp:spPr>
        <a:xfrm>
          <a:off x="4777023" y="2699935"/>
          <a:ext cx="2217434" cy="114573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Pipelines are robust. So if your server undergoes an unforeseen restart, the pipeline will be automatically resumed</a:t>
          </a:r>
          <a:endParaRPr lang="te-IN" sz="1400" kern="1200" dirty="0"/>
        </a:p>
      </dsp:txBody>
      <dsp:txXfrm>
        <a:off x="4810580" y="2733492"/>
        <a:ext cx="2150320" cy="1078622"/>
      </dsp:txXfrm>
    </dsp:sp>
    <dsp:sp modelId="{D4C9C0A5-B70B-4706-B720-66CC8C14808A}">
      <dsp:nvSpPr>
        <dsp:cNvPr id="0" name=""/>
        <dsp:cNvSpPr/>
      </dsp:nvSpPr>
      <dsp:spPr>
        <a:xfrm>
          <a:off x="4569989" y="1039315"/>
          <a:ext cx="207034" cy="3582734"/>
        </a:xfrm>
        <a:custGeom>
          <a:avLst/>
          <a:gdLst/>
          <a:ahLst/>
          <a:cxnLst/>
          <a:rect l="0" t="0" r="0" b="0"/>
          <a:pathLst>
            <a:path>
              <a:moveTo>
                <a:pt x="0" y="0"/>
              </a:moveTo>
              <a:lnTo>
                <a:pt x="0" y="3582734"/>
              </a:lnTo>
              <a:lnTo>
                <a:pt x="207034" y="358273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D9618-C596-41A5-B84D-936118EA88D6}">
      <dsp:nvSpPr>
        <dsp:cNvPr id="0" name=""/>
        <dsp:cNvSpPr/>
      </dsp:nvSpPr>
      <dsp:spPr>
        <a:xfrm>
          <a:off x="4777023" y="4104464"/>
          <a:ext cx="2242725" cy="103517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You can pause the pipeline process and make it wait to resume until there is an input from the user</a:t>
          </a:r>
          <a:endParaRPr lang="te-IN" sz="1400" kern="1200" dirty="0"/>
        </a:p>
      </dsp:txBody>
      <dsp:txXfrm>
        <a:off x="4807342" y="4134783"/>
        <a:ext cx="2182087" cy="974532"/>
      </dsp:txXfrm>
    </dsp:sp>
    <dsp:sp modelId="{57F388E1-6591-4BFD-A09E-DBF555162ECB}">
      <dsp:nvSpPr>
        <dsp:cNvPr id="0" name=""/>
        <dsp:cNvSpPr/>
      </dsp:nvSpPr>
      <dsp:spPr>
        <a:xfrm>
          <a:off x="4569989" y="1039315"/>
          <a:ext cx="207034" cy="4876697"/>
        </a:xfrm>
        <a:custGeom>
          <a:avLst/>
          <a:gdLst/>
          <a:ahLst/>
          <a:cxnLst/>
          <a:rect l="0" t="0" r="0" b="0"/>
          <a:pathLst>
            <a:path>
              <a:moveTo>
                <a:pt x="0" y="0"/>
              </a:moveTo>
              <a:lnTo>
                <a:pt x="0" y="4876697"/>
              </a:lnTo>
              <a:lnTo>
                <a:pt x="207034" y="48766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15AB2-706F-45B3-86F0-2A8B4E6D8BB9}">
      <dsp:nvSpPr>
        <dsp:cNvPr id="0" name=""/>
        <dsp:cNvSpPr/>
      </dsp:nvSpPr>
      <dsp:spPr>
        <a:xfrm>
          <a:off x="4777023" y="5398427"/>
          <a:ext cx="2220266" cy="1035170"/>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Jenkins Pipelines support big projects. You can run multiple jobs, and even use pipelines in a loop</a:t>
          </a:r>
          <a:endParaRPr lang="te-IN" sz="1400" kern="1200" dirty="0"/>
        </a:p>
      </dsp:txBody>
      <dsp:txXfrm>
        <a:off x="4807342" y="5428746"/>
        <a:ext cx="2159628" cy="9745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18127-E304-45C2-962D-BE512308BD47}" type="datetimeFigureOut">
              <a:rPr lang="sv-SE" smtClean="0"/>
              <a:t>2020-10-23</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F3DC3-1E6B-4C1F-AD61-8BE13392EB21}" type="slidenum">
              <a:rPr lang="sv-SE" smtClean="0"/>
              <a:t>‹#›</a:t>
            </a:fld>
            <a:endParaRPr lang="sv-SE"/>
          </a:p>
        </p:txBody>
      </p:sp>
    </p:spTree>
    <p:extLst>
      <p:ext uri="{BB962C8B-B14F-4D97-AF65-F5344CB8AC3E}">
        <p14:creationId xmlns:p14="http://schemas.microsoft.com/office/powerpoint/2010/main" val="4100859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edureka.co/blog/jenkins-tutoria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foworld.com/article/3289104/how-to-align-test-automation-with-agile-and-devops.htm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infoworld.com/article/3297041/15-kpis-to-track-devops-transformation.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nvie.com/posts/a-successful-git-branching-mode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logs.starcio.com/2017/04/continuous-deployment-right-for-your-busines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nfoworld.com/article/3239666/devops/what-is-jenkins-the-ci-server-explained.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Devops - </a:t>
            </a:r>
            <a:r>
              <a:rPr lang="sv-SE" sz="1200" dirty="0" err="1">
                <a:solidFill>
                  <a:schemeClr val="tx1"/>
                </a:solidFill>
              </a:rPr>
              <a:t>Automating</a:t>
            </a:r>
            <a:r>
              <a:rPr lang="sv-SE" sz="1200" dirty="0">
                <a:solidFill>
                  <a:schemeClr val="tx1"/>
                </a:solidFill>
              </a:rPr>
              <a:t> the </a:t>
            </a:r>
            <a:r>
              <a:rPr lang="sv-SE" sz="1200" dirty="0" err="1">
                <a:solidFill>
                  <a:schemeClr val="tx1"/>
                </a:solidFill>
              </a:rPr>
              <a:t>processes</a:t>
            </a:r>
            <a:r>
              <a:rPr lang="sv-SE" sz="1200" dirty="0">
                <a:solidFill>
                  <a:schemeClr val="tx1"/>
                </a:solidFill>
              </a:rPr>
              <a:t> </a:t>
            </a:r>
            <a:r>
              <a:rPr lang="sv-SE" sz="1200" dirty="0" err="1">
                <a:solidFill>
                  <a:schemeClr val="tx1"/>
                </a:solidFill>
              </a:rPr>
              <a:t>between</a:t>
            </a:r>
            <a:r>
              <a:rPr lang="sv-SE" sz="1200" dirty="0">
                <a:solidFill>
                  <a:schemeClr val="tx1"/>
                </a:solidFill>
              </a:rPr>
              <a:t> Software </a:t>
            </a:r>
            <a:r>
              <a:rPr lang="sv-SE" sz="1200" dirty="0" err="1">
                <a:solidFill>
                  <a:schemeClr val="tx1"/>
                </a:solidFill>
              </a:rPr>
              <a:t>development</a:t>
            </a:r>
            <a:r>
              <a:rPr lang="sv-SE" sz="1200" dirty="0">
                <a:solidFill>
                  <a:schemeClr val="tx1"/>
                </a:solidFill>
              </a:rPr>
              <a:t> and the IT operations team </a:t>
            </a:r>
            <a:r>
              <a:rPr lang="en-US" sz="1200" dirty="0">
                <a:solidFill>
                  <a:schemeClr val="tx1"/>
                </a:solidFill>
              </a:rPr>
              <a:t>in order that they can build, test, and release software faster and more reliably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It's a firm handshake between development and operations that emphasizes a shift in mindset, better collaboration, and tighter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dirty="0">
              <a:solidFill>
                <a:schemeClr val="tx1"/>
              </a:solidFill>
            </a:endParaRPr>
          </a:p>
          <a:p>
            <a:r>
              <a:rPr lang="en-US" sz="1200" b="0" i="0" kern="1200" dirty="0">
                <a:solidFill>
                  <a:schemeClr val="tx1"/>
                </a:solidFill>
                <a:effectLst/>
                <a:latin typeface="+mn-lt"/>
                <a:ea typeface="+mn-ea"/>
                <a:cs typeface="+mn-cs"/>
              </a:rPr>
              <a:t>https://dzone.com/articles/learn-how-to-setup-a-cicd-pipeline-from-scratch</a:t>
            </a:r>
            <a:endParaRPr lang="te-IN" dirty="0"/>
          </a:p>
        </p:txBody>
      </p:sp>
      <p:sp>
        <p:nvSpPr>
          <p:cNvPr id="4" name="Slide Number Placeholder 3"/>
          <p:cNvSpPr>
            <a:spLocks noGrp="1"/>
          </p:cNvSpPr>
          <p:nvPr>
            <p:ph type="sldNum" sz="quarter" idx="5"/>
          </p:nvPr>
        </p:nvSpPr>
        <p:spPr/>
        <p:txBody>
          <a:bodyPr/>
          <a:lstStyle/>
          <a:p>
            <a:fld id="{84EF3DC3-1E6B-4C1F-AD61-8BE13392EB21}" type="slidenum">
              <a:rPr lang="sv-SE" smtClean="0"/>
              <a:t>2</a:t>
            </a:fld>
            <a:endParaRPr lang="sv-SE"/>
          </a:p>
        </p:txBody>
      </p:sp>
    </p:spTree>
    <p:extLst>
      <p:ext uri="{BB962C8B-B14F-4D97-AF65-F5344CB8AC3E}">
        <p14:creationId xmlns:p14="http://schemas.microsoft.com/office/powerpoint/2010/main" val="2219738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To start, it is helpful to know that Jenkins itself is not a pipeline. Just creating a new Jenkins job does not construct a pipeline. Think about Jenkins like a remote control—it's the place you click a button. What happens when you do click a button depends on what the remote is built to control. Jenkins offers a way for other application APIs, software libraries, build tools, etc. to plug into Jenkins, and it executes and automates the tasks. On its own, Jenkins does not perform any functionality but gets more and more powerful as other tools are plugged into it.</a:t>
            </a:r>
            <a:endParaRPr lang="en-US" sz="1200" dirty="0">
              <a:solidFill>
                <a:schemeClr val="tx1"/>
              </a:solidFill>
            </a:endParaRPr>
          </a:p>
          <a:p>
            <a:pPr marL="0" indent="0">
              <a:buNone/>
            </a:pPr>
            <a:endParaRPr lang="en-US" sz="1200" dirty="0">
              <a:solidFill>
                <a:schemeClr val="tx1"/>
              </a:solidFill>
            </a:endParaRPr>
          </a:p>
          <a:p>
            <a:pPr marL="0" indent="0">
              <a:buNone/>
            </a:pPr>
            <a:r>
              <a:rPr lang="en-US" sz="1200" dirty="0">
                <a:solidFill>
                  <a:schemeClr val="tx1"/>
                </a:solidFill>
              </a:rPr>
              <a:t>of the </a:t>
            </a:r>
            <a:r>
              <a:rPr lang="en-US" sz="1200" dirty="0" err="1">
                <a:solidFill>
                  <a:schemeClr val="tx1"/>
                </a:solidFill>
              </a:rPr>
              <a:t>development,testing</a:t>
            </a:r>
            <a:r>
              <a:rPr lang="en-US" sz="1200" dirty="0">
                <a:solidFill>
                  <a:schemeClr val="tx1"/>
                </a:solidFill>
              </a:rPr>
              <a:t> and deployment tools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It also allows you to </a:t>
            </a:r>
            <a:r>
              <a:rPr lang="en-US" sz="1200" b="1" i="1" dirty="0">
                <a:solidFill>
                  <a:schemeClr val="tx1"/>
                </a:solidFill>
              </a:rPr>
              <a:t>continuously deliver </a:t>
            </a:r>
            <a:r>
              <a:rPr lang="en-US" sz="1200" dirty="0">
                <a:solidFill>
                  <a:schemeClr val="tx1"/>
                </a:solidFill>
              </a:rPr>
              <a:t>your software by integrating with a large number of testing and deployment technologies</a:t>
            </a:r>
          </a:p>
          <a:p>
            <a:pPr marL="0" indent="0">
              <a:buNone/>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an open source tool with </a:t>
            </a:r>
            <a:r>
              <a:rPr lang="en-US" sz="1200" b="1" i="0" kern="1200" dirty="0">
                <a:solidFill>
                  <a:schemeClr val="tx1"/>
                </a:solidFill>
                <a:effectLst/>
                <a:latin typeface="+mn-lt"/>
                <a:ea typeface="+mn-ea"/>
                <a:cs typeface="+mn-cs"/>
              </a:rPr>
              <a:t>great community support.</a:t>
            </a:r>
          </a:p>
          <a:p>
            <a:r>
              <a:rPr lang="en-US" sz="1200" b="0" i="0" kern="1200" dirty="0">
                <a:solidFill>
                  <a:schemeClr val="tx1"/>
                </a:solidFill>
                <a:effectLst/>
                <a:latin typeface="+mn-lt"/>
                <a:ea typeface="+mn-ea"/>
                <a:cs typeface="+mn-cs"/>
              </a:rPr>
              <a:t>It is </a:t>
            </a:r>
            <a:r>
              <a:rPr lang="en-US" sz="1200" b="1" i="0" kern="1200" dirty="0">
                <a:solidFill>
                  <a:schemeClr val="tx1"/>
                </a:solidFill>
                <a:effectLst/>
                <a:latin typeface="+mn-lt"/>
                <a:ea typeface="+mn-ea"/>
                <a:cs typeface="+mn-cs"/>
              </a:rPr>
              <a:t>easy to install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It has </a:t>
            </a:r>
            <a:r>
              <a:rPr lang="en-US" sz="1200" b="1" i="0" kern="1200" dirty="0">
                <a:solidFill>
                  <a:schemeClr val="tx1"/>
                </a:solidFill>
                <a:effectLst/>
                <a:latin typeface="+mn-lt"/>
                <a:ea typeface="+mn-ea"/>
                <a:cs typeface="+mn-cs"/>
              </a:rPr>
              <a:t>1000+ plugins </a:t>
            </a:r>
            <a:r>
              <a:rPr lang="en-US" sz="1200" b="0" i="0" kern="1200" dirty="0">
                <a:solidFill>
                  <a:schemeClr val="tx1"/>
                </a:solidFill>
                <a:effectLst/>
                <a:latin typeface="+mn-lt"/>
                <a:ea typeface="+mn-ea"/>
                <a:cs typeface="+mn-cs"/>
              </a:rPr>
              <a:t>to ease your work. If a plugin does not exist, </a:t>
            </a:r>
            <a:r>
              <a:rPr lang="en-US" sz="1200" b="1" i="0" kern="1200" dirty="0">
                <a:solidFill>
                  <a:schemeClr val="tx1"/>
                </a:solidFill>
                <a:effectLst/>
                <a:latin typeface="+mn-lt"/>
                <a:ea typeface="+mn-ea"/>
                <a:cs typeface="+mn-cs"/>
              </a:rPr>
              <a:t>you can code it </a:t>
            </a:r>
            <a:r>
              <a:rPr lang="en-US" sz="1200" b="0" i="0" kern="1200" dirty="0">
                <a:solidFill>
                  <a:schemeClr val="tx1"/>
                </a:solidFill>
                <a:effectLst/>
                <a:latin typeface="+mn-lt"/>
                <a:ea typeface="+mn-ea"/>
                <a:cs typeface="+mn-cs"/>
              </a:rPr>
              <a:t>and share with the community.</a:t>
            </a:r>
          </a:p>
          <a:p>
            <a:r>
              <a:rPr lang="en-US" sz="1200" b="0" i="0" kern="1200" dirty="0">
                <a:solidFill>
                  <a:schemeClr val="tx1"/>
                </a:solidFill>
                <a:effectLst/>
                <a:latin typeface="+mn-lt"/>
                <a:ea typeface="+mn-ea"/>
                <a:cs typeface="+mn-cs"/>
              </a:rPr>
              <a:t>It is free of cost.</a:t>
            </a:r>
          </a:p>
        </p:txBody>
      </p:sp>
      <p:sp>
        <p:nvSpPr>
          <p:cNvPr id="4" name="Slide Number Placeholder 3"/>
          <p:cNvSpPr>
            <a:spLocks noGrp="1"/>
          </p:cNvSpPr>
          <p:nvPr>
            <p:ph type="sldNum" sz="quarter" idx="5"/>
          </p:nvPr>
        </p:nvSpPr>
        <p:spPr/>
        <p:txBody>
          <a:bodyPr/>
          <a:lstStyle/>
          <a:p>
            <a:fld id="{84EF3DC3-1E6B-4C1F-AD61-8BE13392EB21}" type="slidenum">
              <a:rPr lang="sv-SE" smtClean="0"/>
              <a:t>11</a:t>
            </a:fld>
            <a:endParaRPr lang="sv-SE"/>
          </a:p>
        </p:txBody>
      </p:sp>
    </p:spTree>
    <p:extLst>
      <p:ext uri="{BB962C8B-B14F-4D97-AF65-F5344CB8AC3E}">
        <p14:creationId xmlns:p14="http://schemas.microsoft.com/office/powerpoint/2010/main" val="1171224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hlinkClick r:id="rId3"/>
            </a:endParaRPr>
          </a:p>
          <a:p>
            <a:r>
              <a:rPr lang="sv-SE" dirty="0">
                <a:hlinkClick r:id="rId3"/>
              </a:rPr>
              <a:t>https://www.edureka.co/blog/jenkins-tutorial/</a:t>
            </a:r>
            <a:endParaRPr lang="sv-SE" dirty="0"/>
          </a:p>
          <a:p>
            <a:r>
              <a:rPr lang="en-US" b="1" dirty="0"/>
              <a:t>Workspace</a:t>
            </a:r>
            <a:r>
              <a:rPr lang="en-US" dirty="0"/>
              <a:t> – working directory where code, builds, and other temporary files are stored during a build(</a:t>
            </a:r>
            <a:r>
              <a:rPr lang="en-US" dirty="0" err="1"/>
              <a:t>jenkins_ci</a:t>
            </a:r>
            <a:r>
              <a:rPr lang="en-US" dirty="0"/>
              <a:t>)</a:t>
            </a:r>
          </a:p>
          <a:p>
            <a:r>
              <a:rPr lang="en-US" b="1" dirty="0"/>
              <a:t>Build Trigger </a:t>
            </a:r>
            <a:r>
              <a:rPr lang="en-US" dirty="0"/>
              <a:t>– criteria or condition for triggering a build(time, code change, </a:t>
            </a:r>
            <a:r>
              <a:rPr lang="en-US" dirty="0" err="1"/>
              <a:t>etc</a:t>
            </a:r>
            <a:r>
              <a:rPr lang="en-US" dirty="0"/>
              <a:t>)</a:t>
            </a:r>
          </a:p>
          <a:p>
            <a:r>
              <a:rPr lang="en-US" b="1" dirty="0"/>
              <a:t>Build step </a:t>
            </a:r>
            <a:r>
              <a:rPr lang="en-US" dirty="0"/>
              <a:t>– task executed during the build process(shell scripts)</a:t>
            </a:r>
          </a:p>
          <a:p>
            <a:r>
              <a:rPr lang="en-US" b="1" dirty="0"/>
              <a:t>Post-build step </a:t>
            </a:r>
            <a:r>
              <a:rPr lang="en-US" dirty="0"/>
              <a:t>– additional task executed at the end of the build(send email, archive artifacts, </a:t>
            </a:r>
            <a:r>
              <a:rPr lang="en-US" dirty="0" err="1"/>
              <a:t>etc</a:t>
            </a:r>
            <a:r>
              <a:rPr lang="en-US" dirty="0"/>
              <a:t>)</a:t>
            </a:r>
          </a:p>
          <a:p>
            <a:r>
              <a:rPr lang="sv-SE" b="1" dirty="0" err="1"/>
              <a:t>Artifact</a:t>
            </a:r>
            <a:r>
              <a:rPr lang="sv-SE" dirty="0"/>
              <a:t> – </a:t>
            </a:r>
            <a:r>
              <a:rPr lang="sv-SE" dirty="0" err="1"/>
              <a:t>immutable</a:t>
            </a:r>
            <a:r>
              <a:rPr lang="sv-SE" dirty="0"/>
              <a:t> </a:t>
            </a:r>
            <a:r>
              <a:rPr lang="sv-SE" dirty="0" err="1"/>
              <a:t>file</a:t>
            </a:r>
            <a:r>
              <a:rPr lang="sv-SE" dirty="0"/>
              <a:t> </a:t>
            </a:r>
            <a:r>
              <a:rPr lang="sv-SE" dirty="0" err="1"/>
              <a:t>generated</a:t>
            </a:r>
            <a:r>
              <a:rPr lang="sv-SE" dirty="0"/>
              <a:t> at the end of the </a:t>
            </a:r>
            <a:r>
              <a:rPr lang="sv-SE" dirty="0" err="1"/>
              <a:t>build</a:t>
            </a:r>
            <a:r>
              <a:rPr lang="sv-SE" dirty="0"/>
              <a:t>(</a:t>
            </a:r>
            <a:r>
              <a:rPr lang="sv-SE" dirty="0" err="1"/>
              <a:t>jar</a:t>
            </a:r>
            <a:r>
              <a:rPr lang="sv-SE" dirty="0"/>
              <a:t>, </a:t>
            </a:r>
            <a:r>
              <a:rPr lang="sv-SE" dirty="0" err="1"/>
              <a:t>zip</a:t>
            </a:r>
            <a:r>
              <a:rPr lang="sv-SE" dirty="0"/>
              <a:t> </a:t>
            </a:r>
            <a:r>
              <a:rPr lang="sv-SE" dirty="0" err="1"/>
              <a:t>file</a:t>
            </a:r>
            <a:r>
              <a:rPr lang="sv-SE" dirty="0"/>
              <a:t>, </a:t>
            </a:r>
            <a:r>
              <a:rPr lang="sv-SE" dirty="0" err="1"/>
              <a:t>cxa</a:t>
            </a:r>
            <a:r>
              <a:rPr lang="sv-SE" dirty="0"/>
              <a:t>, </a:t>
            </a:r>
            <a:r>
              <a:rPr lang="sv-SE" dirty="0" err="1"/>
              <a:t>etc</a:t>
            </a:r>
            <a:r>
              <a:rPr lang="sv-SE" dirty="0"/>
              <a:t>)</a:t>
            </a:r>
          </a:p>
          <a:p>
            <a:endParaRPr lang="sv-SE" dirty="0"/>
          </a:p>
        </p:txBody>
      </p:sp>
      <p:sp>
        <p:nvSpPr>
          <p:cNvPr id="4" name="Slide Number Placeholder 3"/>
          <p:cNvSpPr>
            <a:spLocks noGrp="1"/>
          </p:cNvSpPr>
          <p:nvPr>
            <p:ph type="sldNum" sz="quarter" idx="5"/>
          </p:nvPr>
        </p:nvSpPr>
        <p:spPr/>
        <p:txBody>
          <a:bodyPr/>
          <a:lstStyle/>
          <a:p>
            <a:fld id="{84EF3DC3-1E6B-4C1F-AD61-8BE13392EB21}" type="slidenum">
              <a:rPr lang="sv-SE" smtClean="0"/>
              <a:t>12</a:t>
            </a:fld>
            <a:endParaRPr lang="sv-SE"/>
          </a:p>
        </p:txBody>
      </p:sp>
    </p:spTree>
    <p:extLst>
      <p:ext uri="{BB962C8B-B14F-4D97-AF65-F5344CB8AC3E}">
        <p14:creationId xmlns:p14="http://schemas.microsoft.com/office/powerpoint/2010/main" val="192536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e-IN" dirty="0"/>
          </a:p>
        </p:txBody>
      </p:sp>
      <p:sp>
        <p:nvSpPr>
          <p:cNvPr id="4" name="Slide Number Placeholder 3"/>
          <p:cNvSpPr>
            <a:spLocks noGrp="1"/>
          </p:cNvSpPr>
          <p:nvPr>
            <p:ph type="sldNum" sz="quarter" idx="5"/>
          </p:nvPr>
        </p:nvSpPr>
        <p:spPr/>
        <p:txBody>
          <a:bodyPr/>
          <a:lstStyle/>
          <a:p>
            <a:fld id="{84EF3DC3-1E6B-4C1F-AD61-8BE13392EB21}" type="slidenum">
              <a:rPr lang="sv-SE" smtClean="0"/>
              <a:t>13</a:t>
            </a:fld>
            <a:endParaRPr lang="sv-SE"/>
          </a:p>
        </p:txBody>
      </p:sp>
    </p:spTree>
    <p:extLst>
      <p:ext uri="{BB962C8B-B14F-4D97-AF65-F5344CB8AC3E}">
        <p14:creationId xmlns:p14="http://schemas.microsoft.com/office/powerpoint/2010/main" val="3160634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Jenkins demo</a:t>
            </a:r>
            <a:endParaRPr lang="te-IN" dirty="0"/>
          </a:p>
        </p:txBody>
      </p:sp>
      <p:sp>
        <p:nvSpPr>
          <p:cNvPr id="4" name="Slide Number Placeholder 3"/>
          <p:cNvSpPr>
            <a:spLocks noGrp="1"/>
          </p:cNvSpPr>
          <p:nvPr>
            <p:ph type="sldNum" sz="quarter" idx="5"/>
          </p:nvPr>
        </p:nvSpPr>
        <p:spPr/>
        <p:txBody>
          <a:bodyPr/>
          <a:lstStyle/>
          <a:p>
            <a:fld id="{84EF3DC3-1E6B-4C1F-AD61-8BE13392EB21}" type="slidenum">
              <a:rPr lang="sv-SE" smtClean="0"/>
              <a:t>14</a:t>
            </a:fld>
            <a:endParaRPr lang="sv-SE"/>
          </a:p>
        </p:txBody>
      </p:sp>
    </p:spTree>
    <p:extLst>
      <p:ext uri="{BB962C8B-B14F-4D97-AF65-F5344CB8AC3E}">
        <p14:creationId xmlns:p14="http://schemas.microsoft.com/office/powerpoint/2010/main" val="550107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CI-CD Pipeline implementation of the Continuous Integration/Continuous Deployment software is the backbone of the modern DevOps environment.</a:t>
            </a:r>
          </a:p>
          <a:p>
            <a:r>
              <a:rPr lang="en-US" sz="1200" b="0" i="0" kern="1200" dirty="0">
                <a:solidFill>
                  <a:schemeClr val="tx1"/>
                </a:solidFill>
                <a:effectLst/>
                <a:latin typeface="+mn-lt"/>
                <a:ea typeface="+mn-ea"/>
                <a:cs typeface="+mn-cs"/>
              </a:rPr>
              <a:t>A CI/CD pipeline automates your software delivery process. The pipeline builds code, runs tests (CI), and safely deploys a new version of the application (CD).</a:t>
            </a:r>
          </a:p>
          <a:p>
            <a:endParaRPr lang="en-US" sz="1200" b="0" i="0" kern="1200" dirty="0">
              <a:solidFill>
                <a:schemeClr val="tx1"/>
              </a:solidFill>
              <a:effectLst/>
              <a:latin typeface="+mn-lt"/>
              <a:ea typeface="+mn-ea"/>
              <a:cs typeface="+mn-cs"/>
            </a:endParaRPr>
          </a:p>
          <a:p>
            <a:r>
              <a:rPr lang="en-US" sz="1200" dirty="0">
                <a:solidFill>
                  <a:schemeClr val="tx1"/>
                </a:solidFill>
              </a:rPr>
              <a:t>Every change to your software (committed in source control) goes through a complex process on its way to being released</a:t>
            </a:r>
          </a:p>
          <a:p>
            <a:r>
              <a:rPr lang="en-US" sz="1200" dirty="0">
                <a:solidFill>
                  <a:schemeClr val="tx1"/>
                </a:solidFill>
              </a:rPr>
              <a:t>This process involves building the software in a reliable and repeatable manner, as well as progressing the built software (called a "build") through multiple stages of testing and deployment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Source stage</a:t>
            </a:r>
          </a:p>
          <a:p>
            <a:r>
              <a:rPr lang="en-US" sz="1200" b="0" i="0" kern="1200" dirty="0">
                <a:solidFill>
                  <a:schemeClr val="tx1"/>
                </a:solidFill>
                <a:effectLst/>
                <a:latin typeface="+mn-lt"/>
                <a:ea typeface="+mn-ea"/>
                <a:cs typeface="+mn-cs"/>
              </a:rPr>
              <a:t>In most cases, a pipeline run is triggered by a source code repository. A change in code triggers a notification to the CI/CD tool, which runs the corresponding pipeline. Other common triggers include automatically scheduled or user-initiated workflows, as well as results of other pipelines.</a:t>
            </a:r>
          </a:p>
          <a:p>
            <a:r>
              <a:rPr lang="en-US" sz="1200" b="1" i="0" kern="1200" dirty="0">
                <a:solidFill>
                  <a:schemeClr val="tx1"/>
                </a:solidFill>
                <a:effectLst/>
                <a:latin typeface="+mn-lt"/>
                <a:ea typeface="+mn-ea"/>
                <a:cs typeface="+mn-cs"/>
              </a:rPr>
              <a:t>Build stage</a:t>
            </a:r>
          </a:p>
          <a:p>
            <a:r>
              <a:rPr lang="en-US" sz="1200" b="0" i="0" kern="1200" dirty="0">
                <a:solidFill>
                  <a:schemeClr val="tx1"/>
                </a:solidFill>
                <a:effectLst/>
                <a:latin typeface="+mn-lt"/>
                <a:ea typeface="+mn-ea"/>
                <a:cs typeface="+mn-cs"/>
              </a:rPr>
              <a:t>We combine the source code and its dependencies to build a runnable instance of our product that we can potentially ship to our end users.</a:t>
            </a:r>
          </a:p>
          <a:p>
            <a:r>
              <a:rPr lang="en-US" sz="1200" b="1" i="0" kern="1200" dirty="0">
                <a:solidFill>
                  <a:schemeClr val="tx1"/>
                </a:solidFill>
                <a:effectLst/>
                <a:latin typeface="+mn-lt"/>
                <a:ea typeface="+mn-ea"/>
                <a:cs typeface="+mn-cs"/>
              </a:rPr>
              <a:t>Test stage</a:t>
            </a:r>
          </a:p>
          <a:p>
            <a:r>
              <a:rPr lang="en-US" sz="1200" b="0" i="0" kern="1200" dirty="0">
                <a:solidFill>
                  <a:schemeClr val="tx1"/>
                </a:solidFill>
                <a:effectLst/>
                <a:latin typeface="+mn-lt"/>
                <a:ea typeface="+mn-ea"/>
                <a:cs typeface="+mn-cs"/>
              </a:rPr>
              <a:t>In this phase, we run automated tests to validate our code’s correctness and the behavior of our product. The test stage acts as a safety net that prevents easily reproducible bugs from reaching the end-users.</a:t>
            </a:r>
          </a:p>
          <a:p>
            <a:r>
              <a:rPr lang="en-US" sz="1200" b="1" i="0" kern="1200" dirty="0">
                <a:solidFill>
                  <a:schemeClr val="tx1"/>
                </a:solidFill>
                <a:effectLst/>
                <a:latin typeface="+mn-lt"/>
                <a:ea typeface="+mn-ea"/>
                <a:cs typeface="+mn-cs"/>
              </a:rPr>
              <a:t>Deploy stages</a:t>
            </a:r>
          </a:p>
          <a:p>
            <a:r>
              <a:rPr lang="en-US" sz="1200" b="0" i="0" kern="1200" dirty="0">
                <a:solidFill>
                  <a:schemeClr val="tx1"/>
                </a:solidFill>
                <a:effectLst/>
                <a:latin typeface="+mn-lt"/>
                <a:ea typeface="+mn-ea"/>
                <a:cs typeface="+mn-cs"/>
              </a:rPr>
              <a:t>Once we have a built a runnable instance of our code that has passed all predefined tests, we’re ready to deploy it. There are usually multiple deploy environments, for example, a “beta” or “staging” environment which is used internally by the product team, and a “production” environment for end-users.</a:t>
            </a:r>
          </a:p>
          <a:p>
            <a:endParaRPr lang="sv-SE" b="0" dirty="0"/>
          </a:p>
          <a:p>
            <a:r>
              <a:rPr lang="sv-SE" b="0" dirty="0"/>
              <a:t>https://medium.com/avmconsulting-blog/automated-ci-cd-with-jenkins-39b21c7c8035</a:t>
            </a:r>
          </a:p>
          <a:p>
            <a:r>
              <a:rPr lang="sv-SE" b="0" dirty="0"/>
              <a:t>https://semaphoreci.com/blog/cicd-pipeline#:~:text=What%20is%20a%20CI%2FCD,and%20enable%20fast%20product%20iterations.</a:t>
            </a:r>
          </a:p>
        </p:txBody>
      </p:sp>
      <p:sp>
        <p:nvSpPr>
          <p:cNvPr id="4" name="Slide Number Placeholder 3"/>
          <p:cNvSpPr>
            <a:spLocks noGrp="1"/>
          </p:cNvSpPr>
          <p:nvPr>
            <p:ph type="sldNum" sz="quarter" idx="5"/>
          </p:nvPr>
        </p:nvSpPr>
        <p:spPr/>
        <p:txBody>
          <a:bodyPr/>
          <a:lstStyle/>
          <a:p>
            <a:fld id="{84EF3DC3-1E6B-4C1F-AD61-8BE13392EB21}" type="slidenum">
              <a:rPr lang="sv-SE" smtClean="0"/>
              <a:t>15</a:t>
            </a:fld>
            <a:endParaRPr lang="sv-SE"/>
          </a:p>
        </p:txBody>
      </p:sp>
    </p:spTree>
    <p:extLst>
      <p:ext uri="{BB962C8B-B14F-4D97-AF65-F5344CB8AC3E}">
        <p14:creationId xmlns:p14="http://schemas.microsoft.com/office/powerpoint/2010/main" val="3134385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They represent multiple Jenkins jobs as one whole workflow in the form of a pipeline. there have been multiple Jenkins pipeline releases including</a:t>
            </a:r>
            <a:r>
              <a:rPr lang="en-US" sz="1200" b="1" i="0" kern="1200" dirty="0">
                <a:solidFill>
                  <a:schemeClr val="tx1"/>
                </a:solidFill>
                <a:effectLst/>
                <a:latin typeface="+mn-lt"/>
                <a:ea typeface="+mn-ea"/>
                <a:cs typeface="+mn-cs"/>
              </a:rPr>
              <a:t>, Jenkins Build flow, Jenkins Build Pipeline plugin, Jenkins Workflow</a:t>
            </a:r>
          </a:p>
          <a:p>
            <a:endParaRPr lang="en-US" sz="1200" b="1" i="0" kern="1200" dirty="0">
              <a:solidFill>
                <a:schemeClr val="tx1"/>
              </a:solidFill>
              <a:effectLst/>
              <a:latin typeface="+mn-lt"/>
              <a:ea typeface="+mn-ea"/>
              <a:cs typeface="+mn-cs"/>
            </a:endParaRPr>
          </a:p>
          <a:p>
            <a:r>
              <a:rPr lang="sv-SE" b="0" dirty="0"/>
              <a:t>https://www.edureka.co/blog/jenkins-pipeline-tutorial-continuous-delivery#:~:text=Step%201%3A%20Log%20into%20Jenkins,New%20item'%20from%20the%20dashboard.&amp;text=Step%202%3A%20Next%2C%20enter%20a,on%20'ok'%20to%20proceed.&amp;text=Step%203%3A%20Scroll%20down%20to,pipeline%20or%20a%20scripted%20one.</a:t>
            </a:r>
          </a:p>
        </p:txBody>
      </p:sp>
      <p:sp>
        <p:nvSpPr>
          <p:cNvPr id="4" name="Slide Number Placeholder 3"/>
          <p:cNvSpPr>
            <a:spLocks noGrp="1"/>
          </p:cNvSpPr>
          <p:nvPr>
            <p:ph type="sldNum" sz="quarter" idx="5"/>
          </p:nvPr>
        </p:nvSpPr>
        <p:spPr/>
        <p:txBody>
          <a:bodyPr/>
          <a:lstStyle/>
          <a:p>
            <a:fld id="{84EF3DC3-1E6B-4C1F-AD61-8BE13392EB21}" type="slidenum">
              <a:rPr lang="sv-SE" smtClean="0"/>
              <a:t>16</a:t>
            </a:fld>
            <a:endParaRPr lang="sv-SE"/>
          </a:p>
        </p:txBody>
      </p:sp>
    </p:spTree>
    <p:extLst>
      <p:ext uri="{BB962C8B-B14F-4D97-AF65-F5344CB8AC3E}">
        <p14:creationId xmlns:p14="http://schemas.microsoft.com/office/powerpoint/2010/main" val="194831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b="1" dirty="0"/>
          </a:p>
        </p:txBody>
      </p:sp>
      <p:sp>
        <p:nvSpPr>
          <p:cNvPr id="4" name="Slide Number Placeholder 3"/>
          <p:cNvSpPr>
            <a:spLocks noGrp="1"/>
          </p:cNvSpPr>
          <p:nvPr>
            <p:ph type="sldNum" sz="quarter" idx="5"/>
          </p:nvPr>
        </p:nvSpPr>
        <p:spPr/>
        <p:txBody>
          <a:bodyPr/>
          <a:lstStyle/>
          <a:p>
            <a:fld id="{84EF3DC3-1E6B-4C1F-AD61-8BE13392EB21}" type="slidenum">
              <a:rPr lang="sv-SE" smtClean="0"/>
              <a:t>17</a:t>
            </a:fld>
            <a:endParaRPr lang="sv-SE"/>
          </a:p>
        </p:txBody>
      </p:sp>
    </p:spTree>
    <p:extLst>
      <p:ext uri="{BB962C8B-B14F-4D97-AF65-F5344CB8AC3E}">
        <p14:creationId xmlns:p14="http://schemas.microsoft.com/office/powerpoint/2010/main" val="928785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use </a:t>
            </a:r>
            <a:r>
              <a:rPr lang="en-US" dirty="0" err="1"/>
              <a:t>jenkinsfile</a:t>
            </a:r>
            <a:endParaRPr lang="en-US" dirty="0"/>
          </a:p>
          <a:p>
            <a:r>
              <a:rPr lang="en-US" dirty="0"/>
              <a:t>Parameters to pipeline…..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te-IN" sz="1200" b="0" i="0" u="none" strike="noStrike" cap="none" normalizeH="0" baseline="0" dirty="0">
                <a:ln>
                  <a:noFill/>
                </a:ln>
                <a:effectLst/>
                <a:latin typeface="+mn-lt"/>
                <a:ea typeface="Times New Roman" panose="02020603050405020304" pitchFamily="18" charset="0"/>
                <a:cs typeface="Arial" panose="020B0604020202020204" pitchFamily="34" charset="0"/>
              </a:rPr>
              <a:t>Automatically creates a Pipeline build process for all branches and pull requests</a:t>
            </a:r>
            <a:endParaRPr lang="te-IN"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te-IN" sz="1200" b="0" i="0" u="none" strike="noStrike" cap="none" normalizeH="0" baseline="0" dirty="0">
                <a:ln>
                  <a:noFill/>
                </a:ln>
                <a:effectLst/>
                <a:latin typeface="+mn-lt"/>
                <a:ea typeface="Times New Roman" panose="02020603050405020304" pitchFamily="18" charset="0"/>
                <a:cs typeface="Arial" panose="020B0604020202020204" pitchFamily="34" charset="0"/>
              </a:rPr>
              <a:t>Code review/iteration on the Pipeline (along with the remaining source code)</a:t>
            </a:r>
            <a:endParaRPr lang="te-IN"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te-IN" sz="1200" b="0" i="0" u="none" strike="noStrike" cap="none" normalizeH="0" baseline="0" dirty="0">
                <a:ln>
                  <a:noFill/>
                </a:ln>
                <a:effectLst/>
                <a:latin typeface="+mn-lt"/>
                <a:ea typeface="Times New Roman" panose="02020603050405020304" pitchFamily="18" charset="0"/>
                <a:cs typeface="Arial" panose="020B0604020202020204" pitchFamily="34" charset="0"/>
              </a:rPr>
              <a:t>Audit trail for the Pipeline</a:t>
            </a:r>
            <a:r>
              <a:rPr lang="en-US" altLang="te-IN" sz="1200" dirty="0">
                <a:latin typeface="+mn-lt"/>
                <a:ea typeface="Times New Roman" panose="02020603050405020304" pitchFamily="18" charset="0"/>
                <a:cs typeface="Arial" panose="020B0604020202020204" pitchFamily="34" charset="0"/>
              </a:rPr>
              <a:t> and </a:t>
            </a:r>
            <a:r>
              <a:rPr kumimoji="0" lang="en-US" altLang="te-IN" sz="1200" b="0" i="0" u="none" strike="noStrike" cap="none" normalizeH="0" baseline="0" dirty="0">
                <a:ln>
                  <a:noFill/>
                </a:ln>
                <a:effectLst/>
                <a:latin typeface="+mn-lt"/>
                <a:ea typeface="Calibri" panose="020F0502020204030204" pitchFamily="34" charset="0"/>
                <a:cs typeface="Arial" panose="020B0604020202020204" pitchFamily="34" charset="0"/>
              </a:rPr>
              <a:t>Single source of truth for the Pipeline, which can be viewed and edited by multiple members of the project</a:t>
            </a:r>
            <a:r>
              <a:rPr kumimoji="0" lang="en-US" altLang="te-IN" sz="1200" b="0" i="0" u="none" strike="noStrike" cap="none" normalizeH="0" baseline="0" dirty="0">
                <a:ln>
                  <a:noFill/>
                </a:ln>
                <a:effectLst/>
                <a:latin typeface="+mn-lt"/>
              </a:rPr>
              <a:t> </a:t>
            </a:r>
            <a:endParaRPr lang="te-IN" sz="1200" dirty="0">
              <a:latin typeface="+mn-lt"/>
            </a:endParaRPr>
          </a:p>
          <a:p>
            <a:endParaRPr lang="te-IN" dirty="0"/>
          </a:p>
        </p:txBody>
      </p:sp>
      <p:sp>
        <p:nvSpPr>
          <p:cNvPr id="4" name="Slide Number Placeholder 3"/>
          <p:cNvSpPr>
            <a:spLocks noGrp="1"/>
          </p:cNvSpPr>
          <p:nvPr>
            <p:ph type="sldNum" sz="quarter" idx="5"/>
          </p:nvPr>
        </p:nvSpPr>
        <p:spPr/>
        <p:txBody>
          <a:bodyPr/>
          <a:lstStyle/>
          <a:p>
            <a:fld id="{84EF3DC3-1E6B-4C1F-AD61-8BE13392EB21}" type="slidenum">
              <a:rPr lang="sv-SE" smtClean="0"/>
              <a:t>18</a:t>
            </a:fld>
            <a:endParaRPr lang="sv-SE"/>
          </a:p>
        </p:txBody>
      </p:sp>
    </p:spTree>
    <p:extLst>
      <p:ext uri="{BB962C8B-B14F-4D97-AF65-F5344CB8AC3E}">
        <p14:creationId xmlns:p14="http://schemas.microsoft.com/office/powerpoint/2010/main" val="313262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Devops - </a:t>
            </a:r>
            <a:r>
              <a:rPr lang="sv-SE" sz="1200" dirty="0" err="1">
                <a:solidFill>
                  <a:schemeClr val="tx1"/>
                </a:solidFill>
              </a:rPr>
              <a:t>Automating</a:t>
            </a:r>
            <a:r>
              <a:rPr lang="sv-SE" sz="1200" dirty="0">
                <a:solidFill>
                  <a:schemeClr val="tx1"/>
                </a:solidFill>
              </a:rPr>
              <a:t> the </a:t>
            </a:r>
            <a:r>
              <a:rPr lang="sv-SE" sz="1200" dirty="0" err="1">
                <a:solidFill>
                  <a:schemeClr val="tx1"/>
                </a:solidFill>
              </a:rPr>
              <a:t>processes</a:t>
            </a:r>
            <a:r>
              <a:rPr lang="sv-SE" sz="1200" dirty="0">
                <a:solidFill>
                  <a:schemeClr val="tx1"/>
                </a:solidFill>
              </a:rPr>
              <a:t> </a:t>
            </a:r>
            <a:r>
              <a:rPr lang="sv-SE" sz="1200" dirty="0" err="1">
                <a:solidFill>
                  <a:schemeClr val="tx1"/>
                </a:solidFill>
              </a:rPr>
              <a:t>between</a:t>
            </a:r>
            <a:r>
              <a:rPr lang="sv-SE" sz="1200" dirty="0">
                <a:solidFill>
                  <a:schemeClr val="tx1"/>
                </a:solidFill>
              </a:rPr>
              <a:t> Software </a:t>
            </a:r>
            <a:r>
              <a:rPr lang="sv-SE" sz="1200" dirty="0" err="1">
                <a:solidFill>
                  <a:schemeClr val="tx1"/>
                </a:solidFill>
              </a:rPr>
              <a:t>development</a:t>
            </a:r>
            <a:r>
              <a:rPr lang="sv-SE" sz="1200" dirty="0">
                <a:solidFill>
                  <a:schemeClr val="tx1"/>
                </a:solidFill>
              </a:rPr>
              <a:t> and the IT operations team </a:t>
            </a:r>
            <a:r>
              <a:rPr lang="en-US" sz="1200" dirty="0">
                <a:solidFill>
                  <a:schemeClr val="tx1"/>
                </a:solidFill>
              </a:rPr>
              <a:t>in order that they can build, test, and release software faster and more reliably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It's a firm handshake between development and operations that emphasizes a shift in mindset, better collaboration, and tighter integration</a:t>
            </a:r>
            <a:endParaRPr lang="sv-SE" sz="1200" dirty="0">
              <a:solidFill>
                <a:schemeClr val="tx1"/>
              </a:solidFill>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technical goal of CI is to establish a consistent and automated way to build, package, and test applications. With consistency in the integration process in place, teams are more likely to commit code changes more frequently, which leads to better collaboration and software quality.</a:t>
            </a:r>
            <a:endParaRPr lang="te-IN" dirty="0"/>
          </a:p>
        </p:txBody>
      </p:sp>
      <p:sp>
        <p:nvSpPr>
          <p:cNvPr id="4" name="Slide Number Placeholder 3"/>
          <p:cNvSpPr>
            <a:spLocks noGrp="1"/>
          </p:cNvSpPr>
          <p:nvPr>
            <p:ph type="sldNum" sz="quarter" idx="5"/>
          </p:nvPr>
        </p:nvSpPr>
        <p:spPr/>
        <p:txBody>
          <a:bodyPr/>
          <a:lstStyle/>
          <a:p>
            <a:fld id="{84EF3DC3-1E6B-4C1F-AD61-8BE13392EB21}" type="slidenum">
              <a:rPr lang="sv-SE" smtClean="0"/>
              <a:t>3</a:t>
            </a:fld>
            <a:endParaRPr lang="sv-SE"/>
          </a:p>
        </p:txBody>
      </p:sp>
    </p:spTree>
    <p:extLst>
      <p:ext uri="{BB962C8B-B14F-4D97-AF65-F5344CB8AC3E}">
        <p14:creationId xmlns:p14="http://schemas.microsoft.com/office/powerpoint/2010/main" val="1057017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Continuous integration (CI) and continuous delivery (CD) embody a culture, set of operating principles, and collection of practices that enable application development teams to deliver code changes more frequently and reliably. The implementation is also known as the </a:t>
            </a:r>
            <a:r>
              <a:rPr lang="en-US" sz="1200" b="0" i="1" kern="1200" dirty="0">
                <a:solidFill>
                  <a:schemeClr val="tx1"/>
                </a:solidFill>
                <a:effectLst/>
                <a:latin typeface="+mn-lt"/>
                <a:ea typeface="+mn-ea"/>
                <a:cs typeface="+mn-cs"/>
              </a:rPr>
              <a:t>CI/CD</a:t>
            </a:r>
            <a:r>
              <a:rPr lang="en-US" sz="1200" b="0" i="0" kern="1200" dirty="0">
                <a:solidFill>
                  <a:schemeClr val="tx1"/>
                </a:solidFill>
                <a:effectLst/>
                <a:latin typeface="+mn-lt"/>
                <a:ea typeface="+mn-ea"/>
                <a:cs typeface="+mn-cs"/>
              </a:rPr>
              <a:t> pipeline. </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Continuous delivery </a:t>
            </a:r>
            <a:r>
              <a:rPr lang="en-US" sz="1200" b="0" i="0" kern="1200" dirty="0">
                <a:solidFill>
                  <a:schemeClr val="tx1"/>
                </a:solidFill>
                <a:effectLst/>
                <a:latin typeface="+mn-lt"/>
                <a:ea typeface="+mn-ea"/>
                <a:cs typeface="+mn-cs"/>
              </a:rPr>
              <a:t>picks up where continuous integration ends. CD automates the delivery of applications to selected infrastructure environments. Most teams work with multiple environments other than the production, such as development and testing environments, and CD ensures there is an automated way to push code changes to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CI/CD tools help store the environment-specific parameters that must be packaged with each delivery. CI/CD automation then performs any necessary service calls to web servers, databases, and other services that may need to be restarted or follow other procedures when applications are deployed.</a:t>
            </a:r>
          </a:p>
          <a:p>
            <a:r>
              <a:rPr lang="en-US" sz="1200" b="0" i="0" kern="1200" dirty="0">
                <a:solidFill>
                  <a:schemeClr val="tx1"/>
                </a:solidFill>
                <a:effectLst/>
                <a:latin typeface="+mn-lt"/>
                <a:ea typeface="+mn-ea"/>
                <a:cs typeface="+mn-cs"/>
              </a:rPr>
              <a:t>Continuous integration and continuous delivery require </a:t>
            </a:r>
            <a:r>
              <a:rPr lang="en-US" sz="1200" b="0" i="1" u="none" strike="noStrike" kern="1200" dirty="0">
                <a:solidFill>
                  <a:schemeClr val="tx1"/>
                </a:solidFill>
                <a:effectLst/>
                <a:latin typeface="+mn-lt"/>
                <a:ea typeface="+mn-ea"/>
                <a:cs typeface="+mn-cs"/>
                <a:hlinkClick r:id="rId3"/>
              </a:rPr>
              <a:t>continuous testing</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because the objective is to deliver quality applications and code to users. Continuous testing is often implemented as a set of automated regression, performance, and other tests that are executed in the CI/CD pipeline.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automation in place, developers can </a:t>
            </a:r>
            <a:r>
              <a:rPr lang="en-US" sz="1200" b="1" i="0" kern="1200" dirty="0">
                <a:solidFill>
                  <a:schemeClr val="tx1"/>
                </a:solidFill>
                <a:effectLst/>
                <a:latin typeface="+mn-lt"/>
                <a:ea typeface="+mn-ea"/>
                <a:cs typeface="+mn-cs"/>
              </a:rPr>
              <a:t>push changes more frequently</a:t>
            </a:r>
            <a:r>
              <a:rPr lang="en-US" sz="1200" b="0" i="0" kern="1200" dirty="0">
                <a:solidFill>
                  <a:schemeClr val="tx1"/>
                </a:solidFill>
                <a:effectLst/>
                <a:latin typeface="+mn-lt"/>
                <a:ea typeface="+mn-ea"/>
                <a:cs typeface="+mn-cs"/>
              </a:rPr>
              <a:t>. Operations teams see </a:t>
            </a:r>
            <a:r>
              <a:rPr lang="en-US" sz="1200" b="1" i="0" kern="1200" dirty="0">
                <a:solidFill>
                  <a:schemeClr val="tx1"/>
                </a:solidFill>
                <a:effectLst/>
                <a:latin typeface="+mn-lt"/>
                <a:ea typeface="+mn-ea"/>
                <a:cs typeface="+mn-cs"/>
              </a:rPr>
              <a:t>greater stability </a:t>
            </a:r>
            <a:r>
              <a:rPr lang="en-US" sz="1200" b="0" i="0" kern="1200" dirty="0">
                <a:solidFill>
                  <a:schemeClr val="tx1"/>
                </a:solidFill>
                <a:effectLst/>
                <a:latin typeface="+mn-lt"/>
                <a:ea typeface="+mn-ea"/>
                <a:cs typeface="+mn-cs"/>
              </a:rPr>
              <a:t>because environments have </a:t>
            </a:r>
            <a:r>
              <a:rPr lang="en-US" sz="1200" b="1" i="0" kern="1200" dirty="0">
                <a:solidFill>
                  <a:schemeClr val="tx1"/>
                </a:solidFill>
                <a:effectLst/>
                <a:latin typeface="+mn-lt"/>
                <a:ea typeface="+mn-ea"/>
                <a:cs typeface="+mn-cs"/>
              </a:rPr>
              <a:t>standard configurations</a:t>
            </a:r>
            <a:r>
              <a:rPr lang="en-US" sz="1200" b="0" i="0" kern="1200" dirty="0">
                <a:solidFill>
                  <a:schemeClr val="tx1"/>
                </a:solidFill>
                <a:effectLst/>
                <a:latin typeface="+mn-lt"/>
                <a:ea typeface="+mn-ea"/>
                <a:cs typeface="+mn-cs"/>
              </a:rPr>
              <a:t>, there is </a:t>
            </a:r>
            <a:r>
              <a:rPr lang="en-US" sz="1200" b="1" i="0" kern="1200" dirty="0">
                <a:solidFill>
                  <a:schemeClr val="tx1"/>
                </a:solidFill>
                <a:effectLst/>
                <a:latin typeface="+mn-lt"/>
                <a:ea typeface="+mn-ea"/>
                <a:cs typeface="+mn-cs"/>
              </a:rPr>
              <a:t>continuous testing in the delivery process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environment variables are separated</a:t>
            </a:r>
            <a:r>
              <a:rPr lang="en-US" sz="1200" b="0" i="0" kern="1200" dirty="0">
                <a:solidFill>
                  <a:schemeClr val="tx1"/>
                </a:solidFill>
                <a:effectLst/>
                <a:latin typeface="+mn-lt"/>
                <a:ea typeface="+mn-ea"/>
                <a:cs typeface="+mn-cs"/>
              </a:rPr>
              <a:t> from the application, and </a:t>
            </a:r>
            <a:r>
              <a:rPr lang="en-US" sz="1200" b="1" i="0" kern="1200" dirty="0">
                <a:solidFill>
                  <a:schemeClr val="tx1"/>
                </a:solidFill>
                <a:effectLst/>
                <a:latin typeface="+mn-lt"/>
                <a:ea typeface="+mn-ea"/>
                <a:cs typeface="+mn-cs"/>
              </a:rPr>
              <a:t>rollback procedures are automated</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Frequent but small updates </a:t>
            </a:r>
            <a:r>
              <a:rPr lang="en-US" sz="1200" dirty="0">
                <a:solidFill>
                  <a:schemeClr val="tx1"/>
                </a:solidFill>
              </a:rPr>
              <a:t>make each </a:t>
            </a:r>
            <a:r>
              <a:rPr lang="en-US" sz="1200" b="1" dirty="0">
                <a:solidFill>
                  <a:schemeClr val="tx1"/>
                </a:solidFill>
              </a:rPr>
              <a:t>deployment less risky</a:t>
            </a:r>
            <a:r>
              <a:rPr lang="en-US" sz="1200" dirty="0">
                <a:solidFill>
                  <a:schemeClr val="tx1"/>
                </a:solidFill>
              </a:rPr>
              <a:t>. They help teams address bugs faster because </a:t>
            </a:r>
            <a:r>
              <a:rPr lang="en-US" sz="1200" b="1" dirty="0">
                <a:solidFill>
                  <a:schemeClr val="tx1"/>
                </a:solidFill>
              </a:rPr>
              <a:t>teams can identify the last deployment that caused the error</a:t>
            </a:r>
            <a:r>
              <a:rPr lang="en-US" sz="1200" dirty="0">
                <a:solidFill>
                  <a:schemeClr val="tx1"/>
                </a:solidFill>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impact of implementing CI/CD pipelines can be measured as a </a:t>
            </a:r>
            <a:r>
              <a:rPr lang="en-US" sz="1200" b="0" i="0" u="none" strike="noStrike" kern="1200" dirty="0">
                <a:solidFill>
                  <a:schemeClr val="tx1"/>
                </a:solidFill>
                <a:effectLst/>
                <a:latin typeface="+mn-lt"/>
                <a:ea typeface="+mn-ea"/>
                <a:cs typeface="+mn-cs"/>
                <a:hlinkClick r:id="rId4"/>
              </a:rPr>
              <a:t>devops key performance indicator</a:t>
            </a:r>
            <a:r>
              <a:rPr lang="en-US" sz="1200" b="0" i="0" kern="1200" dirty="0">
                <a:solidFill>
                  <a:schemeClr val="tx1"/>
                </a:solidFill>
                <a:effectLst/>
                <a:latin typeface="+mn-lt"/>
                <a:ea typeface="+mn-ea"/>
                <a:cs typeface="+mn-cs"/>
              </a:rPr>
              <a:t> (KPI). KPI’s such as </a:t>
            </a:r>
            <a:r>
              <a:rPr lang="en-US" sz="1200" b="1" i="0" kern="1200" dirty="0">
                <a:solidFill>
                  <a:schemeClr val="tx1"/>
                </a:solidFill>
                <a:effectLst/>
                <a:latin typeface="+mn-lt"/>
                <a:ea typeface="+mn-ea"/>
                <a:cs typeface="+mn-cs"/>
              </a:rPr>
              <a:t>deployment frequency, change lead time, and mean time to recovery</a:t>
            </a:r>
            <a:r>
              <a:rPr lang="en-US" sz="1200" b="0" i="0" kern="1200" dirty="0">
                <a:solidFill>
                  <a:schemeClr val="tx1"/>
                </a:solidFill>
                <a:effectLst/>
                <a:latin typeface="+mn-lt"/>
                <a:ea typeface="+mn-ea"/>
                <a:cs typeface="+mn-cs"/>
              </a:rPr>
              <a:t> (MTTR) from an incident are often improved when CI/CD with continuous testing is implemented.</a:t>
            </a:r>
          </a:p>
        </p:txBody>
      </p:sp>
      <p:sp>
        <p:nvSpPr>
          <p:cNvPr id="4" name="Slide Number Placeholder 3"/>
          <p:cNvSpPr>
            <a:spLocks noGrp="1"/>
          </p:cNvSpPr>
          <p:nvPr>
            <p:ph type="sldNum" sz="quarter" idx="5"/>
          </p:nvPr>
        </p:nvSpPr>
        <p:spPr/>
        <p:txBody>
          <a:bodyPr/>
          <a:lstStyle/>
          <a:p>
            <a:fld id="{84EF3DC3-1E6B-4C1F-AD61-8BE13392EB21}" type="slidenum">
              <a:rPr lang="sv-SE" smtClean="0"/>
              <a:t>4</a:t>
            </a:fld>
            <a:endParaRPr lang="sv-SE"/>
          </a:p>
        </p:txBody>
      </p:sp>
    </p:spTree>
    <p:extLst>
      <p:ext uri="{BB962C8B-B14F-4D97-AF65-F5344CB8AC3E}">
        <p14:creationId xmlns:p14="http://schemas.microsoft.com/office/powerpoint/2010/main" val="499370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Continuous integration most often refers to </a:t>
            </a:r>
            <a:r>
              <a:rPr lang="en-US" sz="1200" b="1" i="0" kern="1200" dirty="0">
                <a:solidFill>
                  <a:schemeClr val="tx1"/>
                </a:solidFill>
                <a:effectLst/>
                <a:latin typeface="+mn-lt"/>
                <a:ea typeface="+mn-ea"/>
                <a:cs typeface="+mn-cs"/>
              </a:rPr>
              <a:t>the build or integration or test stage </a:t>
            </a:r>
            <a:r>
              <a:rPr lang="en-US" sz="1200" b="0" i="0" kern="1200" dirty="0">
                <a:solidFill>
                  <a:schemeClr val="tx1"/>
                </a:solidFill>
                <a:effectLst/>
                <a:latin typeface="+mn-lt"/>
                <a:ea typeface="+mn-ea"/>
                <a:cs typeface="+mn-cs"/>
              </a:rPr>
              <a:t>of the software release process and </a:t>
            </a:r>
            <a:r>
              <a:rPr lang="en-US" sz="1200" b="1" i="0" kern="1200" dirty="0">
                <a:solidFill>
                  <a:schemeClr val="tx1"/>
                </a:solidFill>
                <a:effectLst/>
                <a:latin typeface="+mn-lt"/>
                <a:ea typeface="+mn-ea"/>
                <a:cs typeface="+mn-cs"/>
              </a:rPr>
              <a:t>entails both an automation component (e.g. a CI or build service) and a cultural component (e.g. learning to integrate frequently)</a:t>
            </a:r>
          </a:p>
          <a:p>
            <a:r>
              <a:rPr lang="en-US" sz="1200" b="0" i="0" kern="1200" dirty="0">
                <a:solidFill>
                  <a:schemeClr val="tx1"/>
                </a:solidFill>
                <a:effectLst/>
                <a:latin typeface="+mn-lt"/>
                <a:ea typeface="+mn-ea"/>
                <a:cs typeface="+mn-cs"/>
              </a:rPr>
              <a:t>Continuous Integration (CI) is the process of </a:t>
            </a:r>
            <a:r>
              <a:rPr lang="en-US" sz="1200" b="1" i="0" kern="1200" dirty="0">
                <a:solidFill>
                  <a:schemeClr val="tx1"/>
                </a:solidFill>
                <a:effectLst/>
                <a:latin typeface="+mn-lt"/>
                <a:ea typeface="+mn-ea"/>
                <a:cs typeface="+mn-cs"/>
              </a:rPr>
              <a:t>automating the build and testing of code every time a team member commits changes to version control</a:t>
            </a:r>
            <a:r>
              <a:rPr lang="en-US" sz="1200" b="0" i="0" kern="1200" dirty="0">
                <a:solidFill>
                  <a:schemeClr val="tx1"/>
                </a:solidFill>
                <a:effectLst/>
                <a:latin typeface="+mn-lt"/>
                <a:ea typeface="+mn-ea"/>
                <a:cs typeface="+mn-cs"/>
              </a:rPr>
              <a:t>. CI encourages developers to </a:t>
            </a:r>
            <a:r>
              <a:rPr lang="en-US" sz="1200" b="1" i="0" kern="1200" dirty="0">
                <a:solidFill>
                  <a:schemeClr val="tx1"/>
                </a:solidFill>
                <a:effectLst/>
                <a:latin typeface="+mn-lt"/>
                <a:ea typeface="+mn-ea"/>
                <a:cs typeface="+mn-cs"/>
              </a:rPr>
              <a:t>share their code and unit tests by merging their changes into a shared version control repository </a:t>
            </a:r>
            <a:r>
              <a:rPr lang="en-US" sz="1200" b="0" i="0" kern="1200" dirty="0">
                <a:solidFill>
                  <a:schemeClr val="tx1"/>
                </a:solidFill>
                <a:effectLst/>
                <a:latin typeface="+mn-lt"/>
                <a:ea typeface="+mn-ea"/>
                <a:cs typeface="+mn-cs"/>
              </a:rPr>
              <a:t>after every small task completion. Committing code triggers an automated build system to </a:t>
            </a:r>
            <a:r>
              <a:rPr lang="en-US" sz="1200" b="1" i="0" kern="1200" dirty="0">
                <a:solidFill>
                  <a:schemeClr val="tx1"/>
                </a:solidFill>
                <a:effectLst/>
                <a:latin typeface="+mn-lt"/>
                <a:ea typeface="+mn-ea"/>
                <a:cs typeface="+mn-cs"/>
              </a:rPr>
              <a:t>grab the latest code from the shared repository and to build, test, and validate the full master branch </a:t>
            </a:r>
            <a:r>
              <a:rPr lang="en-US" sz="1200" b="0" i="0" kern="1200" dirty="0">
                <a:solidFill>
                  <a:schemeClr val="tx1"/>
                </a:solidFill>
                <a:effectLst/>
                <a:latin typeface="+mn-lt"/>
                <a:ea typeface="+mn-ea"/>
                <a:cs typeface="+mn-cs"/>
              </a:rPr>
              <a:t>(also known as the trunk or main)</a:t>
            </a:r>
          </a:p>
          <a:p>
            <a:endParaRPr lang="te-IN" dirty="0"/>
          </a:p>
          <a:p>
            <a:r>
              <a:rPr lang="en-US" sz="2400" dirty="0">
                <a:solidFill>
                  <a:schemeClr val="tx1"/>
                </a:solidFill>
              </a:rPr>
              <a:t>The key goals of continuous integration are to </a:t>
            </a:r>
            <a:r>
              <a:rPr lang="en-US" sz="2400" dirty="0">
                <a:solidFill>
                  <a:schemeClr val="tx1"/>
                </a:solidFill>
                <a:latin typeface="Univers LT Std 47 Cn Lt" panose="020B0406020202040204" pitchFamily="34" charset="0"/>
              </a:rPr>
              <a:t>find and address bugs </a:t>
            </a:r>
            <a:r>
              <a:rPr lang="en-US" sz="2400" dirty="0" err="1">
                <a:solidFill>
                  <a:schemeClr val="tx1"/>
                </a:solidFill>
                <a:latin typeface="Univers LT Std 47 Cn Lt" panose="020B0406020202040204" pitchFamily="34" charset="0"/>
              </a:rPr>
              <a:t>quicker,improve</a:t>
            </a:r>
            <a:r>
              <a:rPr lang="en-US" sz="2400" dirty="0">
                <a:solidFill>
                  <a:schemeClr val="tx1"/>
                </a:solidFill>
                <a:latin typeface="Univers LT Std 47 Cn Lt" panose="020B0406020202040204" pitchFamily="34" charset="0"/>
              </a:rPr>
              <a:t> software quality, reduce the time it takes to validate and release new software updates</a:t>
            </a:r>
          </a:p>
          <a:p>
            <a:endParaRPr lang="sv-S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Developers on a team might </a:t>
            </a:r>
            <a:r>
              <a:rPr lang="en-US" sz="1200" b="1" dirty="0">
                <a:solidFill>
                  <a:schemeClr val="tx1"/>
                </a:solidFill>
              </a:rPr>
              <a:t>work in isolation </a:t>
            </a:r>
            <a:r>
              <a:rPr lang="en-US" sz="1200" dirty="0">
                <a:solidFill>
                  <a:schemeClr val="tx1"/>
                </a:solidFill>
              </a:rPr>
              <a:t>for an extended period of time and </a:t>
            </a:r>
            <a:r>
              <a:rPr lang="en-US" sz="1200" b="1" dirty="0">
                <a:solidFill>
                  <a:schemeClr val="tx1"/>
                </a:solidFill>
              </a:rPr>
              <a:t>only merge their changes to the master branch once their work was completed</a:t>
            </a:r>
            <a:r>
              <a:rPr lang="en-US" sz="1200"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This made </a:t>
            </a:r>
            <a:r>
              <a:rPr lang="en-US" sz="1200" b="1" dirty="0">
                <a:solidFill>
                  <a:schemeClr val="tx1"/>
                </a:solidFill>
              </a:rPr>
              <a:t>merging code changes difficult and time-consuming</a:t>
            </a:r>
            <a:r>
              <a:rPr lang="en-US" sz="1200" dirty="0">
                <a:solidFill>
                  <a:schemeClr val="tx1"/>
                </a:solidFill>
              </a:rPr>
              <a:t>, and also </a:t>
            </a:r>
            <a:r>
              <a:rPr lang="en-US" sz="1200" b="1" dirty="0">
                <a:solidFill>
                  <a:schemeClr val="tx1"/>
                </a:solidFill>
              </a:rPr>
              <a:t>resulted in bugs accumulating for a long time</a:t>
            </a:r>
            <a:r>
              <a:rPr lang="en-US" sz="1200" dirty="0">
                <a:solidFill>
                  <a:schemeClr val="tx1"/>
                </a:solidFill>
              </a:rPr>
              <a:t> without correction. </a:t>
            </a:r>
          </a:p>
          <a:p>
            <a:r>
              <a:rPr lang="en-US" sz="1200" b="0" i="0" kern="1200" dirty="0">
                <a:solidFill>
                  <a:schemeClr val="tx1"/>
                </a:solidFill>
                <a:effectLst/>
                <a:latin typeface="+mn-lt"/>
                <a:ea typeface="+mn-ea"/>
                <a:cs typeface="+mn-cs"/>
              </a:rPr>
              <a:t>With continuous integration, </a:t>
            </a:r>
            <a:r>
              <a:rPr lang="en-US" sz="1200" b="1" i="0" kern="1200" dirty="0">
                <a:solidFill>
                  <a:schemeClr val="tx1"/>
                </a:solidFill>
                <a:effectLst/>
                <a:latin typeface="+mn-lt"/>
                <a:ea typeface="+mn-ea"/>
                <a:cs typeface="+mn-cs"/>
              </a:rPr>
              <a:t>developers frequently commit to a shared repository using a version control system such as Git</a:t>
            </a:r>
            <a:r>
              <a:rPr lang="en-US" sz="1200" b="0" i="0" kern="1200" dirty="0">
                <a:solidFill>
                  <a:schemeClr val="tx1"/>
                </a:solidFill>
                <a:effectLst/>
                <a:latin typeface="+mn-lt"/>
                <a:ea typeface="+mn-ea"/>
                <a:cs typeface="+mn-cs"/>
              </a:rPr>
              <a:t>. Prior to each commit, developers may choose to run local unit tests on their code as an extra verification layer before integrating</a:t>
            </a:r>
          </a:p>
          <a:p>
            <a:endParaRPr lang="sv-SE" b="1" dirty="0"/>
          </a:p>
        </p:txBody>
      </p:sp>
      <p:sp>
        <p:nvSpPr>
          <p:cNvPr id="4" name="Slide Number Placeholder 3"/>
          <p:cNvSpPr>
            <a:spLocks noGrp="1"/>
          </p:cNvSpPr>
          <p:nvPr>
            <p:ph type="sldNum" sz="quarter" idx="5"/>
          </p:nvPr>
        </p:nvSpPr>
        <p:spPr/>
        <p:txBody>
          <a:bodyPr/>
          <a:lstStyle/>
          <a:p>
            <a:fld id="{84EF3DC3-1E6B-4C1F-AD61-8BE13392EB21}" type="slidenum">
              <a:rPr lang="sv-SE" smtClean="0"/>
              <a:t>5</a:t>
            </a:fld>
            <a:endParaRPr lang="sv-SE"/>
          </a:p>
        </p:txBody>
      </p:sp>
    </p:spTree>
    <p:extLst>
      <p:ext uri="{BB962C8B-B14F-4D97-AF65-F5344CB8AC3E}">
        <p14:creationId xmlns:p14="http://schemas.microsoft.com/office/powerpoint/2010/main" val="492193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Implementing CI this way ensures bugs are caught earlier in the development cycle, which makes them less expensive to fix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developer submits a “pull request” when the feature is complete and, on approval of the pull request, the changes get merged into the master branch.  Then the developer can delete the previous feature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Benefit</a:t>
            </a:r>
          </a:p>
          <a:p>
            <a:r>
              <a:rPr lang="en-US" sz="1200" b="1" i="0" kern="1200" dirty="0">
                <a:solidFill>
                  <a:schemeClr val="tx1"/>
                </a:solidFill>
                <a:effectLst/>
                <a:latin typeface="+mn-lt"/>
                <a:ea typeface="+mn-ea"/>
                <a:cs typeface="+mn-cs"/>
              </a:rPr>
              <a:t>more productive by freeing developers from manual tasks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encouraging behaviors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help reduce the number of errors</a:t>
            </a:r>
            <a:r>
              <a:rPr lang="en-US" sz="1200" b="0" i="0" kern="1200" dirty="0">
                <a:solidFill>
                  <a:schemeClr val="tx1"/>
                </a:solidFill>
                <a:effectLst/>
                <a:latin typeface="+mn-lt"/>
                <a:ea typeface="+mn-ea"/>
                <a:cs typeface="+mn-cs"/>
              </a:rPr>
              <a:t> and bugs released to customers.</a:t>
            </a:r>
            <a:endParaRPr lang="sv-SE" sz="1200" b="0" i="0" kern="1200" dirty="0">
              <a:solidFill>
                <a:schemeClr val="tx1"/>
              </a:solidFill>
              <a:effectLst/>
              <a:latin typeface="+mn-lt"/>
              <a:ea typeface="+mn-ea"/>
              <a:cs typeface="+mn-cs"/>
            </a:endParaRPr>
          </a:p>
          <a:p>
            <a:r>
              <a:rPr lang="sv-SE" sz="1200" b="1" i="0" kern="1200" dirty="0" err="1">
                <a:solidFill>
                  <a:schemeClr val="tx1"/>
                </a:solidFill>
                <a:effectLst/>
                <a:latin typeface="+mn-lt"/>
                <a:ea typeface="+mn-ea"/>
                <a:cs typeface="+mn-cs"/>
              </a:rPr>
              <a:t>more</a:t>
            </a:r>
            <a:r>
              <a:rPr lang="sv-SE" sz="1200" b="1" i="0" kern="1200" dirty="0">
                <a:solidFill>
                  <a:schemeClr val="tx1"/>
                </a:solidFill>
                <a:effectLst/>
                <a:latin typeface="+mn-lt"/>
                <a:ea typeface="+mn-ea"/>
                <a:cs typeface="+mn-cs"/>
              </a:rPr>
              <a:t> </a:t>
            </a:r>
            <a:r>
              <a:rPr lang="sv-SE" sz="1200" b="1" i="0" kern="1200" dirty="0" err="1">
                <a:solidFill>
                  <a:schemeClr val="tx1"/>
                </a:solidFill>
                <a:effectLst/>
                <a:latin typeface="+mn-lt"/>
                <a:ea typeface="+mn-ea"/>
                <a:cs typeface="+mn-cs"/>
              </a:rPr>
              <a:t>frequent</a:t>
            </a:r>
            <a:r>
              <a:rPr lang="sv-SE" sz="1200" b="1" i="0" kern="1200" dirty="0">
                <a:solidFill>
                  <a:schemeClr val="tx1"/>
                </a:solidFill>
                <a:effectLst/>
                <a:latin typeface="+mn-lt"/>
                <a:ea typeface="+mn-ea"/>
                <a:cs typeface="+mn-cs"/>
              </a:rPr>
              <a:t> </a:t>
            </a:r>
            <a:r>
              <a:rPr lang="sv-SE" sz="1200" b="1" i="0" kern="1200" dirty="0" err="1">
                <a:solidFill>
                  <a:schemeClr val="tx1"/>
                </a:solidFill>
                <a:effectLst/>
                <a:latin typeface="+mn-lt"/>
                <a:ea typeface="+mn-ea"/>
                <a:cs typeface="+mn-cs"/>
              </a:rPr>
              <a:t>testing</a:t>
            </a:r>
            <a:r>
              <a:rPr lang="sv-SE" sz="1200" b="1" i="0" kern="1200" dirty="0">
                <a:solidFill>
                  <a:schemeClr val="tx1"/>
                </a:solidFill>
                <a:effectLst/>
                <a:latin typeface="+mn-lt"/>
                <a:ea typeface="+mn-ea"/>
                <a:cs typeface="+mn-cs"/>
              </a:rPr>
              <a:t> </a:t>
            </a:r>
          </a:p>
          <a:p>
            <a:endParaRPr lang="sv-SE" dirty="0"/>
          </a:p>
        </p:txBody>
      </p:sp>
      <p:sp>
        <p:nvSpPr>
          <p:cNvPr id="4" name="Slide Number Placeholder 3"/>
          <p:cNvSpPr>
            <a:spLocks noGrp="1"/>
          </p:cNvSpPr>
          <p:nvPr>
            <p:ph type="sldNum" sz="quarter" idx="5"/>
          </p:nvPr>
        </p:nvSpPr>
        <p:spPr/>
        <p:txBody>
          <a:bodyPr/>
          <a:lstStyle/>
          <a:p>
            <a:fld id="{84EF3DC3-1E6B-4C1F-AD61-8BE13392EB21}" type="slidenum">
              <a:rPr lang="sv-SE" smtClean="0"/>
              <a:t>6</a:t>
            </a:fld>
            <a:endParaRPr lang="sv-SE"/>
          </a:p>
        </p:txBody>
      </p:sp>
    </p:spTree>
    <p:extLst>
      <p:ext uri="{BB962C8B-B14F-4D97-AF65-F5344CB8AC3E}">
        <p14:creationId xmlns:p14="http://schemas.microsoft.com/office/powerpoint/2010/main" val="2371816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Implementing CI this way ensures bugs are caught earlier in the development cycle, which makes them less expensive to fix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branching strategy such as </a:t>
            </a:r>
            <a:r>
              <a:rPr lang="en-US" sz="1200" b="0" i="0" u="none" strike="noStrike" kern="1200" dirty="0" err="1">
                <a:solidFill>
                  <a:schemeClr val="tx1"/>
                </a:solidFill>
                <a:effectLst/>
                <a:latin typeface="+mn-lt"/>
                <a:ea typeface="+mn-ea"/>
                <a:cs typeface="+mn-cs"/>
                <a:hlinkClick r:id="rId3"/>
              </a:rPr>
              <a:t>Gitflow</a:t>
            </a:r>
            <a:r>
              <a:rPr lang="en-US" sz="1200" b="0" i="0" kern="1200" dirty="0">
                <a:solidFill>
                  <a:schemeClr val="tx1"/>
                </a:solidFill>
                <a:effectLst/>
                <a:latin typeface="+mn-lt"/>
                <a:ea typeface="+mn-ea"/>
                <a:cs typeface="+mn-cs"/>
              </a:rPr>
              <a:t> is selected to define protocols over how new code is merged into standard branches for development, testing and production. Additional feature branches are created for ones that will take longer development cycles. When the feature is complete, the developers can then merge the changes from feature branches into the primary development branch / A developer submits a “pull request” when the feature is complete and, on approval of the pull request, the changes get merged into the master branch.  Then the developer can delete the previous feature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CI not only packages all the software and database components, but the automation will also execute unit tests and other testing. This testing provides feedback to developers that their code changes didn’t break any existing unit tests.</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Benefit</a:t>
            </a:r>
          </a:p>
          <a:p>
            <a:r>
              <a:rPr lang="en-US" sz="1200" b="1" i="0" kern="1200" dirty="0">
                <a:solidFill>
                  <a:schemeClr val="tx1"/>
                </a:solidFill>
                <a:effectLst/>
                <a:latin typeface="+mn-lt"/>
                <a:ea typeface="+mn-ea"/>
                <a:cs typeface="+mn-cs"/>
              </a:rPr>
              <a:t>more productive by freeing developers from manual tasks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encouraging behaviors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help reduce the number of errors</a:t>
            </a:r>
            <a:r>
              <a:rPr lang="en-US" sz="1200" b="0" i="0" kern="1200" dirty="0">
                <a:solidFill>
                  <a:schemeClr val="tx1"/>
                </a:solidFill>
                <a:effectLst/>
                <a:latin typeface="+mn-lt"/>
                <a:ea typeface="+mn-ea"/>
                <a:cs typeface="+mn-cs"/>
              </a:rPr>
              <a:t> and bugs released to customers.</a:t>
            </a:r>
            <a:endParaRPr lang="sv-SE" sz="1200" b="0" i="0" kern="1200" dirty="0">
              <a:solidFill>
                <a:schemeClr val="tx1"/>
              </a:solidFill>
              <a:effectLst/>
              <a:latin typeface="+mn-lt"/>
              <a:ea typeface="+mn-ea"/>
              <a:cs typeface="+mn-cs"/>
            </a:endParaRPr>
          </a:p>
          <a:p>
            <a:r>
              <a:rPr lang="sv-SE" sz="1200" b="1" i="0" kern="1200" dirty="0" err="1">
                <a:solidFill>
                  <a:schemeClr val="tx1"/>
                </a:solidFill>
                <a:effectLst/>
                <a:latin typeface="+mn-lt"/>
                <a:ea typeface="+mn-ea"/>
                <a:cs typeface="+mn-cs"/>
              </a:rPr>
              <a:t>more</a:t>
            </a:r>
            <a:r>
              <a:rPr lang="sv-SE" sz="1200" b="1" i="0" kern="1200" dirty="0">
                <a:solidFill>
                  <a:schemeClr val="tx1"/>
                </a:solidFill>
                <a:effectLst/>
                <a:latin typeface="+mn-lt"/>
                <a:ea typeface="+mn-ea"/>
                <a:cs typeface="+mn-cs"/>
              </a:rPr>
              <a:t> </a:t>
            </a:r>
            <a:r>
              <a:rPr lang="sv-SE" sz="1200" b="1" i="0" kern="1200" dirty="0" err="1">
                <a:solidFill>
                  <a:schemeClr val="tx1"/>
                </a:solidFill>
                <a:effectLst/>
                <a:latin typeface="+mn-lt"/>
                <a:ea typeface="+mn-ea"/>
                <a:cs typeface="+mn-cs"/>
              </a:rPr>
              <a:t>frequent</a:t>
            </a:r>
            <a:r>
              <a:rPr lang="sv-SE" sz="1200" b="1" i="0" kern="1200" dirty="0">
                <a:solidFill>
                  <a:schemeClr val="tx1"/>
                </a:solidFill>
                <a:effectLst/>
                <a:latin typeface="+mn-lt"/>
                <a:ea typeface="+mn-ea"/>
                <a:cs typeface="+mn-cs"/>
              </a:rPr>
              <a:t> </a:t>
            </a:r>
            <a:r>
              <a:rPr lang="sv-SE" sz="1200" b="1" i="0" kern="1200" dirty="0" err="1">
                <a:solidFill>
                  <a:schemeClr val="tx1"/>
                </a:solidFill>
                <a:effectLst/>
                <a:latin typeface="+mn-lt"/>
                <a:ea typeface="+mn-ea"/>
                <a:cs typeface="+mn-cs"/>
              </a:rPr>
              <a:t>testing</a:t>
            </a:r>
            <a:r>
              <a:rPr lang="sv-SE" sz="1200" b="1" i="0" kern="1200" dirty="0">
                <a:solidFill>
                  <a:schemeClr val="tx1"/>
                </a:solidFill>
                <a:effectLst/>
                <a:latin typeface="+mn-lt"/>
                <a:ea typeface="+mn-ea"/>
                <a:cs typeface="+mn-cs"/>
              </a:rPr>
              <a:t> </a:t>
            </a:r>
          </a:p>
          <a:p>
            <a:endParaRPr lang="sv-SE" dirty="0"/>
          </a:p>
          <a:p>
            <a:r>
              <a:rPr lang="sv-SE" dirty="0"/>
              <a:t>https://www.infoworld.com/article/3271126/what-is-cicd-continuous-integration-and-continuous-delivery-explained.html</a:t>
            </a:r>
          </a:p>
        </p:txBody>
      </p:sp>
      <p:sp>
        <p:nvSpPr>
          <p:cNvPr id="4" name="Slide Number Placeholder 3"/>
          <p:cNvSpPr>
            <a:spLocks noGrp="1"/>
          </p:cNvSpPr>
          <p:nvPr>
            <p:ph type="sldNum" sz="quarter" idx="5"/>
          </p:nvPr>
        </p:nvSpPr>
        <p:spPr/>
        <p:txBody>
          <a:bodyPr/>
          <a:lstStyle/>
          <a:p>
            <a:fld id="{84EF3DC3-1E6B-4C1F-AD61-8BE13392EB21}" type="slidenum">
              <a:rPr lang="sv-SE" smtClean="0"/>
              <a:t>7</a:t>
            </a:fld>
            <a:endParaRPr lang="sv-SE"/>
          </a:p>
        </p:txBody>
      </p:sp>
    </p:spTree>
    <p:extLst>
      <p:ext uri="{BB962C8B-B14F-4D97-AF65-F5344CB8AC3E}">
        <p14:creationId xmlns:p14="http://schemas.microsoft.com/office/powerpoint/2010/main" val="95046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mature CI/CD devops practice has the option of implementing continuous deployment where application changes run through the CI/CD pipeline and passing builds are deployed directly to production environments.</a:t>
            </a:r>
          </a:p>
          <a:p>
            <a:r>
              <a:rPr lang="en-US" sz="1200" b="0" i="0" kern="1200" dirty="0">
                <a:solidFill>
                  <a:schemeClr val="tx1"/>
                </a:solidFill>
                <a:effectLst/>
                <a:latin typeface="+mn-lt"/>
                <a:ea typeface="+mn-ea"/>
                <a:cs typeface="+mn-cs"/>
              </a:rPr>
              <a:t>Teams practicing continuous delivery elect to deploy to production on a daily or even hourly schedule, though </a:t>
            </a:r>
            <a:r>
              <a:rPr lang="en-US" sz="1200" b="0" i="0" u="none" strike="noStrike" kern="1200" dirty="0">
                <a:solidFill>
                  <a:schemeClr val="tx1"/>
                </a:solidFill>
                <a:effectLst/>
                <a:latin typeface="+mn-lt"/>
                <a:ea typeface="+mn-ea"/>
                <a:cs typeface="+mn-cs"/>
                <a:hlinkClick r:id="rId3"/>
              </a:rPr>
              <a:t>continuous delivery isn’t always optimal</a:t>
            </a:r>
            <a:r>
              <a:rPr lang="en-US" sz="1200" b="0" i="0" kern="1200" dirty="0">
                <a:solidFill>
                  <a:schemeClr val="tx1"/>
                </a:solidFill>
                <a:effectLst/>
                <a:latin typeface="+mn-lt"/>
                <a:ea typeface="+mn-ea"/>
                <a:cs typeface="+mn-cs"/>
              </a:rPr>
              <a:t> for every business application.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include functionality tests that are developed at the end of every sprint and aggregated into a </a:t>
            </a:r>
            <a:r>
              <a:rPr lang="en-US" sz="1200" b="0" i="1" kern="1200" dirty="0">
                <a:solidFill>
                  <a:schemeClr val="tx1"/>
                </a:solidFill>
                <a:effectLst/>
                <a:latin typeface="+mn-lt"/>
                <a:ea typeface="+mn-ea"/>
                <a:cs typeface="+mn-cs"/>
              </a:rPr>
              <a:t>regression test </a:t>
            </a:r>
            <a:r>
              <a:rPr lang="en-US" sz="1200" b="0" i="0" kern="1200" dirty="0">
                <a:solidFill>
                  <a:schemeClr val="tx1"/>
                </a:solidFill>
                <a:effectLst/>
                <a:latin typeface="+mn-lt"/>
                <a:ea typeface="+mn-ea"/>
                <a:cs typeface="+mn-cs"/>
              </a:rPr>
              <a:t>for the entire application. These regression tests then inform the team whether a code change failed one or more of the tests developed across all functional areas of the application where there is test coverage.</a:t>
            </a:r>
          </a:p>
          <a:p>
            <a:r>
              <a:rPr lang="en-US" sz="1200" b="0" i="0" kern="1200" dirty="0">
                <a:solidFill>
                  <a:schemeClr val="tx1"/>
                </a:solidFill>
                <a:effectLst/>
                <a:latin typeface="+mn-lt"/>
                <a:ea typeface="+mn-ea"/>
                <a:cs typeface="+mn-cs"/>
              </a:rPr>
              <a:t>Regression tests are just the start. Performance testing, API testing, static code analysis, security testing, and other testing forms can also be automated. The key is to be able to trigger these tests either through command line, webhook, or web service and that they respond with success or fail status codes.</a:t>
            </a:r>
          </a:p>
          <a:p>
            <a:r>
              <a:rPr lang="en-US" dirty="0"/>
              <a:t>https://www.youtube.com/watch?v=Rq5TQlPyr8g&amp;feature=emb_logo</a:t>
            </a:r>
          </a:p>
          <a:p>
            <a:endParaRPr lang="en-US" dirty="0"/>
          </a:p>
          <a:p>
            <a:r>
              <a:rPr lang="en-US" dirty="0"/>
              <a:t>https://www.atlassian.com/continuous-delivery/principles/continuous-integration-vs-delivery-vs-deployment</a:t>
            </a:r>
            <a:endParaRPr lang="te-IN" dirty="0"/>
          </a:p>
        </p:txBody>
      </p:sp>
      <p:sp>
        <p:nvSpPr>
          <p:cNvPr id="4" name="Slide Number Placeholder 3"/>
          <p:cNvSpPr>
            <a:spLocks noGrp="1"/>
          </p:cNvSpPr>
          <p:nvPr>
            <p:ph type="sldNum" sz="quarter" idx="5"/>
          </p:nvPr>
        </p:nvSpPr>
        <p:spPr/>
        <p:txBody>
          <a:bodyPr/>
          <a:lstStyle/>
          <a:p>
            <a:fld id="{84EF3DC3-1E6B-4C1F-AD61-8BE13392EB21}" type="slidenum">
              <a:rPr lang="sv-SE" smtClean="0"/>
              <a:t>8</a:t>
            </a:fld>
            <a:endParaRPr lang="sv-SE"/>
          </a:p>
        </p:txBody>
      </p:sp>
    </p:spTree>
    <p:extLst>
      <p:ext uri="{BB962C8B-B14F-4D97-AF65-F5344CB8AC3E}">
        <p14:creationId xmlns:p14="http://schemas.microsoft.com/office/powerpoint/2010/main" val="2457578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https://www.qualitestgroup.com/white-papers/devops-need-continuous-testing/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Continuous Testing is the process of executing automated tests as part of the software delivery pipeline to obtain immediate feedback on the business risks associated with a software release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Automated testing frameworks help quality assurance engineers define, execute, and automate various types of tests that can help development teams know whether a software build passes or fails. They include functionality tests that are developed at the end of every sprint and aggregated into a </a:t>
            </a:r>
            <a:r>
              <a:rPr lang="en-US" sz="1200" b="0" i="1" kern="1200" dirty="0">
                <a:solidFill>
                  <a:schemeClr val="tx1"/>
                </a:solidFill>
                <a:effectLst/>
                <a:latin typeface="+mn-lt"/>
                <a:ea typeface="+mn-ea"/>
                <a:cs typeface="+mn-cs"/>
              </a:rPr>
              <a:t>regression test </a:t>
            </a:r>
            <a:r>
              <a:rPr lang="en-US" sz="1200" b="0" i="0" kern="1200" dirty="0">
                <a:solidFill>
                  <a:schemeClr val="tx1"/>
                </a:solidFill>
                <a:effectLst/>
                <a:latin typeface="+mn-lt"/>
                <a:ea typeface="+mn-ea"/>
                <a:cs typeface="+mn-cs"/>
              </a:rPr>
              <a:t>for the entire application. These regression tests then inform the team whether a code change failed one or more of the tests developed across all functional areas of the application where there is test coverage.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Regression tests are just the start. Performance testing, API testing, static code analysis, security testing, and other testing forms can also be automated. The key is to be able to trigger these tests either through command line, webhook, or web service and that they respond with success or fail status codes.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testing is automated, continuous testing implies that the automation is integrated into the CI/CD pipeline. Some unit and functionality tests can be integrated into CI that flags issues before or during the integration process. Tests that require a full delivery environment such as performance and security testing are often integrated into CD and performed after builds are delivered to target environments.</a:t>
            </a:r>
          </a:p>
          <a:p>
            <a:pPr fontAlgn="base"/>
            <a:r>
              <a:rPr lang="en-US" sz="1200" b="0" i="0" kern="1200" dirty="0">
                <a:solidFill>
                  <a:schemeClr val="tx1"/>
                </a:solidFill>
                <a:effectLst/>
                <a:latin typeface="+mn-lt"/>
                <a:ea typeface="+mn-ea"/>
                <a:cs typeface="+mn-cs"/>
              </a:rPr>
              <a:t>Continuous Testing doesn’t just manage risk by focusing on test efficiency, it also the effectiveness of our testing processes.  If I test nothing, I can do so very efficiently (very fast!), but not very effectively (no coverage!).</a:t>
            </a:r>
          </a:p>
          <a:p>
            <a:pPr fontAlgn="base"/>
            <a:r>
              <a:rPr lang="en-US" sz="1200" b="0" i="0" kern="1200" dirty="0">
                <a:solidFill>
                  <a:schemeClr val="tx1"/>
                </a:solidFill>
                <a:effectLst/>
                <a:latin typeface="+mn-lt"/>
                <a:ea typeface="+mn-ea"/>
                <a:cs typeface="+mn-cs"/>
              </a:rPr>
              <a:t>Continuous Testing assesses business risk as its primary goal and establishes a safety net that helps the team protect the user experience.  Continuous Testing also requires a stable test environment to be available on demand while integrating seamlessly into the software delivery pipeline (where it can deliver actionable feedback at each stage) and DevOps toolchain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dirty="0"/>
          </a:p>
        </p:txBody>
      </p:sp>
      <p:sp>
        <p:nvSpPr>
          <p:cNvPr id="4" name="Slide Number Placeholder 3"/>
          <p:cNvSpPr>
            <a:spLocks noGrp="1"/>
          </p:cNvSpPr>
          <p:nvPr>
            <p:ph type="sldNum" sz="quarter" idx="5"/>
          </p:nvPr>
        </p:nvSpPr>
        <p:spPr/>
        <p:txBody>
          <a:bodyPr/>
          <a:lstStyle/>
          <a:p>
            <a:fld id="{84EF3DC3-1E6B-4C1F-AD61-8BE13392EB21}" type="slidenum">
              <a:rPr lang="sv-SE" smtClean="0"/>
              <a:t>9</a:t>
            </a:fld>
            <a:endParaRPr lang="sv-SE"/>
          </a:p>
        </p:txBody>
      </p:sp>
    </p:spTree>
    <p:extLst>
      <p:ext uri="{BB962C8B-B14F-4D97-AF65-F5344CB8AC3E}">
        <p14:creationId xmlns:p14="http://schemas.microsoft.com/office/powerpoint/2010/main" val="3010384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CI/CD tool such as </a:t>
            </a:r>
            <a:r>
              <a:rPr lang="en-US" sz="1200" b="0" i="0" u="none" strike="noStrike" kern="1200" dirty="0">
                <a:solidFill>
                  <a:schemeClr val="tx1"/>
                </a:solidFill>
                <a:effectLst/>
                <a:latin typeface="+mn-lt"/>
                <a:ea typeface="+mn-ea"/>
                <a:cs typeface="+mn-cs"/>
                <a:hlinkClick r:id="rId3"/>
              </a:rPr>
              <a:t>Jenkins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CircleCI</a:t>
            </a:r>
            <a:r>
              <a:rPr lang="en-US" sz="1200" b="0" i="0" kern="1200" dirty="0">
                <a:solidFill>
                  <a:schemeClr val="tx1"/>
                </a:solidFill>
                <a:effectLst/>
                <a:latin typeface="+mn-lt"/>
                <a:ea typeface="+mn-ea"/>
                <a:cs typeface="+mn-cs"/>
              </a:rPr>
              <a:t>, AWS </a:t>
            </a:r>
            <a:r>
              <a:rPr lang="en-US" sz="1200" b="0" i="0" kern="1200" dirty="0" err="1">
                <a:solidFill>
                  <a:schemeClr val="tx1"/>
                </a:solidFill>
                <a:effectLst/>
                <a:latin typeface="+mn-lt"/>
                <a:ea typeface="+mn-ea"/>
                <a:cs typeface="+mn-cs"/>
              </a:rPr>
              <a:t>CodeBuild</a:t>
            </a:r>
            <a:r>
              <a:rPr lang="en-US" sz="1200" b="0" i="0" kern="1200" dirty="0">
                <a:solidFill>
                  <a:schemeClr val="tx1"/>
                </a:solidFill>
                <a:effectLst/>
                <a:latin typeface="+mn-lt"/>
                <a:ea typeface="+mn-ea"/>
                <a:cs typeface="+mn-cs"/>
              </a:rPr>
              <a:t>, Azure DevOps, Atlassian Bamboo, or Travis CI is used to automate the steps and provide reporting.</a:t>
            </a:r>
            <a:endParaRPr lang="te-IN" dirty="0"/>
          </a:p>
        </p:txBody>
      </p:sp>
      <p:sp>
        <p:nvSpPr>
          <p:cNvPr id="4" name="Slide Number Placeholder 3"/>
          <p:cNvSpPr>
            <a:spLocks noGrp="1"/>
          </p:cNvSpPr>
          <p:nvPr>
            <p:ph type="sldNum" sz="quarter" idx="5"/>
          </p:nvPr>
        </p:nvSpPr>
        <p:spPr/>
        <p:txBody>
          <a:bodyPr/>
          <a:lstStyle/>
          <a:p>
            <a:fld id="{84EF3DC3-1E6B-4C1F-AD61-8BE13392EB21}" type="slidenum">
              <a:rPr lang="sv-SE" smtClean="0"/>
              <a:t>10</a:t>
            </a:fld>
            <a:endParaRPr lang="sv-SE"/>
          </a:p>
        </p:txBody>
      </p:sp>
    </p:spTree>
    <p:extLst>
      <p:ext uri="{BB962C8B-B14F-4D97-AF65-F5344CB8AC3E}">
        <p14:creationId xmlns:p14="http://schemas.microsoft.com/office/powerpoint/2010/main" val="1122990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One column text alt 8">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rgbClr val="003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ätvinklig triangel 8"/>
          <p:cNvSpPr/>
          <p:nvPr userDrawn="1"/>
        </p:nvSpPr>
        <p:spPr>
          <a:xfrm rot="10800000" flipV="1">
            <a:off x="6095999" y="776514"/>
            <a:ext cx="6095999" cy="609599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Platshållare för text 2">
            <a:extLst>
              <a:ext uri="{FF2B5EF4-FFF2-40B4-BE49-F238E27FC236}">
                <a16:creationId xmlns:a16="http://schemas.microsoft.com/office/drawing/2014/main" id="{C52339A3-B7E6-484B-AA37-B68A7F41AC87}"/>
              </a:ext>
            </a:extLst>
          </p:cNvPr>
          <p:cNvSpPr>
            <a:spLocks noGrp="1"/>
          </p:cNvSpPr>
          <p:nvPr>
            <p:ph type="body" sz="quarter" idx="10" hasCustomPrompt="1"/>
          </p:nvPr>
        </p:nvSpPr>
        <p:spPr>
          <a:xfrm>
            <a:off x="838200" y="655469"/>
            <a:ext cx="7844161" cy="906293"/>
          </a:xfrm>
          <a:prstGeom prst="rect">
            <a:avLst/>
          </a:prstGeom>
        </p:spPr>
        <p:txBody>
          <a:bodyPr/>
          <a:lstStyle>
            <a:lvl1pPr>
              <a:defRPr sz="4400" b="0" i="0" cap="all" baseline="0">
                <a:solidFill>
                  <a:schemeClr val="bg1"/>
                </a:solidFill>
                <a:latin typeface="Univers LT Std 59 UltraCn" panose="020B0603020202020204" pitchFamily="34" charset="0"/>
              </a:defRPr>
            </a:lvl1pPr>
          </a:lstStyle>
          <a:p>
            <a:pPr lvl="0"/>
            <a:r>
              <a:rPr lang="sv-SE" dirty="0"/>
              <a:t>TITLE</a:t>
            </a:r>
          </a:p>
        </p:txBody>
      </p:sp>
      <p:pic>
        <p:nvPicPr>
          <p:cNvPr id="10" name="Bildobjekt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9550" y="6290239"/>
            <a:ext cx="1279525" cy="358210"/>
          </a:xfrm>
          <a:prstGeom prst="rect">
            <a:avLst/>
          </a:prstGeom>
        </p:spPr>
      </p:pic>
      <p:sp>
        <p:nvSpPr>
          <p:cNvPr id="7" name="Platshållare för innehåll 2">
            <a:extLst>
              <a:ext uri="{FF2B5EF4-FFF2-40B4-BE49-F238E27FC236}">
                <a16:creationId xmlns:a16="http://schemas.microsoft.com/office/drawing/2014/main" id="{55540AC7-C7B5-48AC-8EBC-F757CAD84046}"/>
              </a:ext>
            </a:extLst>
          </p:cNvPr>
          <p:cNvSpPr>
            <a:spLocks noGrp="1"/>
          </p:cNvSpPr>
          <p:nvPr>
            <p:ph idx="1" hasCustomPrompt="1"/>
          </p:nvPr>
        </p:nvSpPr>
        <p:spPr>
          <a:xfrm>
            <a:off x="838200" y="1825626"/>
            <a:ext cx="7844161" cy="4351338"/>
          </a:xfrm>
          <a:prstGeom prst="rect">
            <a:avLst/>
          </a:prstGeom>
        </p:spPr>
        <p:txBody>
          <a:bodyPr/>
          <a:lstStyle>
            <a:lvl1pPr>
              <a:buClr>
                <a:srgbClr val="EB611C"/>
              </a:buClr>
              <a:defRPr b="0" i="0">
                <a:solidFill>
                  <a:srgbClr val="263040"/>
                </a:solidFill>
                <a:latin typeface="Univers LT Std 47 Cn Lt" panose="020B0406020202040204" pitchFamily="34" charset="0"/>
              </a:defRPr>
            </a:lvl1pPr>
          </a:lstStyle>
          <a:p>
            <a:r>
              <a:rPr lang="sv-SE" dirty="0" err="1">
                <a:solidFill>
                  <a:srgbClr val="263040"/>
                </a:solidFill>
              </a:rPr>
              <a:t>Subtitle</a:t>
            </a:r>
            <a:endParaRPr lang="sv-SE" dirty="0">
              <a:solidFill>
                <a:srgbClr val="263040"/>
              </a:solidFill>
            </a:endParaRPr>
          </a:p>
          <a:p>
            <a:pPr marL="342900" indent="-342900">
              <a:buFont typeface="Arial" charset="0"/>
              <a:buChar char="•"/>
            </a:pPr>
            <a:r>
              <a:rPr lang="sv-SE" dirty="0" err="1"/>
              <a:t>Bullet</a:t>
            </a:r>
            <a:r>
              <a:rPr lang="sv-SE" dirty="0"/>
              <a:t> </a:t>
            </a:r>
            <a:r>
              <a:rPr lang="sv-SE" dirty="0" err="1"/>
              <a:t>points</a:t>
            </a:r>
            <a:endParaRPr lang="sv-SE" dirty="0"/>
          </a:p>
        </p:txBody>
      </p:sp>
    </p:spTree>
    <p:extLst>
      <p:ext uri="{BB962C8B-B14F-4D97-AF65-F5344CB8AC3E}">
        <p14:creationId xmlns:p14="http://schemas.microsoft.com/office/powerpoint/2010/main" val="4116047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dark blue">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rgbClr val="003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E30613"/>
              </a:solidFill>
            </a:endParaRPr>
          </a:p>
        </p:txBody>
      </p:sp>
      <p:pic>
        <p:nvPicPr>
          <p:cNvPr id="9" name="Bildobjekt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9550" y="6290239"/>
            <a:ext cx="1279525" cy="358210"/>
          </a:xfrm>
          <a:prstGeom prst="rect">
            <a:avLst/>
          </a:prstGeom>
        </p:spPr>
      </p:pic>
      <p:sp>
        <p:nvSpPr>
          <p:cNvPr id="11" name="Rubrik 10">
            <a:extLst>
              <a:ext uri="{FF2B5EF4-FFF2-40B4-BE49-F238E27FC236}">
                <a16:creationId xmlns:a16="http://schemas.microsoft.com/office/drawing/2014/main" id="{38F44813-9DBC-264D-B368-E8FA0421478C}"/>
              </a:ext>
            </a:extLst>
          </p:cNvPr>
          <p:cNvSpPr>
            <a:spLocks noGrp="1"/>
          </p:cNvSpPr>
          <p:nvPr>
            <p:ph type="title" hasCustomPrompt="1"/>
          </p:nvPr>
        </p:nvSpPr>
        <p:spPr>
          <a:xfrm>
            <a:off x="838200" y="2664619"/>
            <a:ext cx="10515600" cy="1325563"/>
          </a:xfrm>
          <a:prstGeom prst="rect">
            <a:avLst/>
          </a:prstGeom>
        </p:spPr>
        <p:txBody>
          <a:bodyPr anchor="ctr" anchorCtr="0"/>
          <a:lstStyle>
            <a:lvl1pPr algn="ctr">
              <a:lnSpc>
                <a:spcPct val="90000"/>
              </a:lnSpc>
              <a:defRPr lang="sv-SE" sz="11000" b="0" i="0" kern="1200" cap="all" baseline="0" smtClean="0">
                <a:solidFill>
                  <a:schemeClr val="bg1"/>
                </a:solidFill>
                <a:latin typeface="Univers LT Std 59 UltraCn" panose="020B0603020202020204" pitchFamily="34" charset="0"/>
                <a:ea typeface="ＭＳ Ｐゴシック"/>
                <a:cs typeface="Univers LT Std 59 UltraCn" panose="020B0603020202020204" pitchFamily="34" charset="0"/>
              </a:defRPr>
            </a:lvl1pPr>
          </a:lstStyle>
          <a:p>
            <a:r>
              <a:rPr lang="sv-SE" dirty="0"/>
              <a:t>TITLE</a:t>
            </a:r>
          </a:p>
        </p:txBody>
      </p:sp>
    </p:spTree>
    <p:extLst>
      <p:ext uri="{BB962C8B-B14F-4D97-AF65-F5344CB8AC3E}">
        <p14:creationId xmlns:p14="http://schemas.microsoft.com/office/powerpoint/2010/main" val="515606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10/23/2020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 id="2147483669"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1.jpeg"/><Relationship Id="rId5" Type="http://schemas.openxmlformats.org/officeDocument/2006/relationships/image" Target="../media/image26.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C8A6908-7179-FE42-A2BB-51FF3FD4EBE4}"/>
              </a:ext>
            </a:extLst>
          </p:cNvPr>
          <p:cNvSpPr>
            <a:spLocks noGrp="1"/>
          </p:cNvSpPr>
          <p:nvPr>
            <p:ph type="title"/>
          </p:nvPr>
        </p:nvSpPr>
        <p:spPr>
          <a:xfrm>
            <a:off x="838200" y="1000297"/>
            <a:ext cx="10515600" cy="2733503"/>
          </a:xfrm>
        </p:spPr>
        <p:txBody>
          <a:bodyPr>
            <a:normAutofit fontScale="90000"/>
          </a:bodyPr>
          <a:lstStyle/>
          <a:p>
            <a:r>
              <a:rPr lang="sv-SE" dirty="0">
                <a:solidFill>
                  <a:schemeClr val="tx1"/>
                </a:solidFill>
              </a:rPr>
              <a:t>SIGMA ACADEMY</a:t>
            </a:r>
            <a:br>
              <a:rPr lang="sv-SE" dirty="0">
                <a:solidFill>
                  <a:schemeClr val="tx1"/>
                </a:solidFill>
              </a:rPr>
            </a:br>
            <a:r>
              <a:rPr lang="sv-SE">
                <a:solidFill>
                  <a:schemeClr val="tx1"/>
                </a:solidFill>
              </a:rPr>
              <a:t>ci COURSE DAY 1</a:t>
            </a:r>
            <a:endParaRPr lang="sv-SE" dirty="0">
              <a:solidFill>
                <a:schemeClr val="tx1"/>
              </a:solidFill>
            </a:endParaRPr>
          </a:p>
        </p:txBody>
      </p:sp>
      <p:sp>
        <p:nvSpPr>
          <p:cNvPr id="3" name="AutoShape 2" descr="Image result for world of devops">
            <a:extLst>
              <a:ext uri="{FF2B5EF4-FFF2-40B4-BE49-F238E27FC236}">
                <a16:creationId xmlns:a16="http://schemas.microsoft.com/office/drawing/2014/main" id="{7B54529E-91CA-43BC-B78E-D66234174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sv-SE"/>
          </a:p>
        </p:txBody>
      </p:sp>
      <p:sp>
        <p:nvSpPr>
          <p:cNvPr id="4" name="AutoShape 4" descr="Image result for world of devops">
            <a:extLst>
              <a:ext uri="{FF2B5EF4-FFF2-40B4-BE49-F238E27FC236}">
                <a16:creationId xmlns:a16="http://schemas.microsoft.com/office/drawing/2014/main" id="{BE34B614-6104-4830-A0EB-F586CEEBD1C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sv-SE"/>
          </a:p>
        </p:txBody>
      </p:sp>
      <p:pic>
        <p:nvPicPr>
          <p:cNvPr id="6" name="Picture 5">
            <a:extLst>
              <a:ext uri="{FF2B5EF4-FFF2-40B4-BE49-F238E27FC236}">
                <a16:creationId xmlns:a16="http://schemas.microsoft.com/office/drawing/2014/main" id="{A3AD01C3-5B16-4EEA-ADC8-11269CE34405}"/>
              </a:ext>
            </a:extLst>
          </p:cNvPr>
          <p:cNvPicPr>
            <a:picLocks noChangeAspect="1"/>
          </p:cNvPicPr>
          <p:nvPr/>
        </p:nvPicPr>
        <p:blipFill rotWithShape="1">
          <a:blip r:embed="rId2">
            <a:alphaModFix/>
          </a:blip>
          <a:srcRect r="48119" b="27835"/>
          <a:stretch/>
        </p:blipFill>
        <p:spPr>
          <a:xfrm>
            <a:off x="8698323" y="4124496"/>
            <a:ext cx="3493677" cy="2733504"/>
          </a:xfrm>
          <a:prstGeom prst="rect">
            <a:avLst/>
          </a:prstGeom>
        </p:spPr>
      </p:pic>
      <p:sp>
        <p:nvSpPr>
          <p:cNvPr id="5" name="TextBox 4">
            <a:extLst>
              <a:ext uri="{FF2B5EF4-FFF2-40B4-BE49-F238E27FC236}">
                <a16:creationId xmlns:a16="http://schemas.microsoft.com/office/drawing/2014/main" id="{EC4F5014-115A-4194-8A7F-9D8E5D6CC871}"/>
              </a:ext>
            </a:extLst>
          </p:cNvPr>
          <p:cNvSpPr txBox="1"/>
          <p:nvPr/>
        </p:nvSpPr>
        <p:spPr>
          <a:xfrm>
            <a:off x="5943600" y="5751870"/>
            <a:ext cx="2684206" cy="923330"/>
          </a:xfrm>
          <a:prstGeom prst="rect">
            <a:avLst/>
          </a:prstGeom>
          <a:noFill/>
        </p:spPr>
        <p:txBody>
          <a:bodyPr wrap="square" rtlCol="0">
            <a:spAutoFit/>
          </a:bodyPr>
          <a:lstStyle/>
          <a:p>
            <a:r>
              <a:rPr lang="sv-SE" dirty="0"/>
              <a:t>BY-</a:t>
            </a:r>
          </a:p>
          <a:p>
            <a:r>
              <a:rPr lang="sv-SE" dirty="0"/>
              <a:t> MANASA, NIKOLAI &amp; DAVID (SIGMA R&amp;D)</a:t>
            </a:r>
          </a:p>
        </p:txBody>
      </p:sp>
    </p:spTree>
    <p:extLst>
      <p:ext uri="{BB962C8B-B14F-4D97-AF65-F5344CB8AC3E}">
        <p14:creationId xmlns:p14="http://schemas.microsoft.com/office/powerpoint/2010/main" val="24224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a:solidFill>
                  <a:srgbClr val="FFC000"/>
                </a:solidFill>
                <a:effectLst>
                  <a:outerShdw blurRad="38100" dist="38100" dir="2700000" algn="tl">
                    <a:srgbClr val="000000">
                      <a:alpha val="43137"/>
                    </a:srgbClr>
                  </a:outerShdw>
                </a:effectLst>
              </a:rPr>
              <a:t>CI/CD : THE VARIOUS TOOLS</a:t>
            </a:r>
            <a:endParaRPr lang="sv-SE" b="1" i="1" dirty="0">
              <a:solidFill>
                <a:srgbClr val="FFC000"/>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A6FBD986-677E-4ACB-893C-F8E67B0AC0C7}"/>
              </a:ext>
            </a:extLst>
          </p:cNvPr>
          <p:cNvPicPr>
            <a:picLocks noChangeAspect="1"/>
          </p:cNvPicPr>
          <p:nvPr/>
        </p:nvPicPr>
        <p:blipFill>
          <a:blip r:embed="rId3"/>
          <a:stretch>
            <a:fillRect/>
          </a:stretch>
        </p:blipFill>
        <p:spPr>
          <a:xfrm>
            <a:off x="6824984" y="2794056"/>
            <a:ext cx="5367016" cy="302341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99A4D59-14DB-4078-8B24-92D065AB37EC}"/>
              </a:ext>
            </a:extLst>
          </p:cNvPr>
          <p:cNvPicPr>
            <a:picLocks noChangeAspect="1"/>
          </p:cNvPicPr>
          <p:nvPr/>
        </p:nvPicPr>
        <p:blipFill rotWithShape="1">
          <a:blip r:embed="rId4"/>
          <a:srcRect b="3935"/>
          <a:stretch/>
        </p:blipFill>
        <p:spPr>
          <a:xfrm>
            <a:off x="213963" y="1497075"/>
            <a:ext cx="6497900" cy="3266767"/>
          </a:xfrm>
          <a:prstGeom prst="rect">
            <a:avLst/>
          </a:prstGeom>
        </p:spPr>
      </p:pic>
    </p:spTree>
    <p:extLst>
      <p:ext uri="{BB962C8B-B14F-4D97-AF65-F5344CB8AC3E}">
        <p14:creationId xmlns:p14="http://schemas.microsoft.com/office/powerpoint/2010/main" val="345763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CI/CD : JENKINS</a:t>
            </a:r>
            <a:endParaRPr lang="sv-SE" b="1" i="1" dirty="0">
              <a:solidFill>
                <a:srgbClr val="FFC000"/>
              </a:solidFill>
              <a:effectLst>
                <a:outerShdw blurRad="38100" dist="38100" dir="2700000" algn="tl">
                  <a:srgbClr val="000000">
                    <a:alpha val="43137"/>
                  </a:srgbClr>
                </a:outerShdw>
              </a:effectLst>
            </a:endParaRPr>
          </a:p>
        </p:txBody>
      </p:sp>
      <p:pic>
        <p:nvPicPr>
          <p:cNvPr id="4" name="Picture 3" descr="A picture containing drawing&#10;&#10;Description automatically generated">
            <a:extLst>
              <a:ext uri="{FF2B5EF4-FFF2-40B4-BE49-F238E27FC236}">
                <a16:creationId xmlns:a16="http://schemas.microsoft.com/office/drawing/2014/main" id="{94142329-E182-44E0-880F-F9B326E13E62}"/>
              </a:ext>
            </a:extLst>
          </p:cNvPr>
          <p:cNvPicPr>
            <a:picLocks noChangeAspect="1"/>
          </p:cNvPicPr>
          <p:nvPr/>
        </p:nvPicPr>
        <p:blipFill>
          <a:blip r:embed="rId3"/>
          <a:stretch>
            <a:fillRect/>
          </a:stretch>
        </p:blipFill>
        <p:spPr>
          <a:xfrm>
            <a:off x="8005564" y="3751868"/>
            <a:ext cx="4256363" cy="3106132"/>
          </a:xfrm>
          <a:prstGeom prst="rect">
            <a:avLst/>
          </a:prstGeom>
        </p:spPr>
      </p:pic>
      <p:sp>
        <p:nvSpPr>
          <p:cNvPr id="7" name="Content Placeholder 2">
            <a:extLst>
              <a:ext uri="{FF2B5EF4-FFF2-40B4-BE49-F238E27FC236}">
                <a16:creationId xmlns:a16="http://schemas.microsoft.com/office/drawing/2014/main" id="{F66CC413-AE74-41D5-9F49-5988A0C412C9}"/>
              </a:ext>
            </a:extLst>
          </p:cNvPr>
          <p:cNvSpPr>
            <a:spLocks noGrp="1"/>
          </p:cNvSpPr>
          <p:nvPr>
            <p:ph idx="1"/>
          </p:nvPr>
        </p:nvSpPr>
        <p:spPr>
          <a:xfrm>
            <a:off x="188535" y="916757"/>
            <a:ext cx="11312165" cy="5941243"/>
          </a:xfrm>
        </p:spPr>
        <p:txBody>
          <a:bodyPr>
            <a:normAutofit/>
          </a:bodyPr>
          <a:lstStyle/>
          <a:p>
            <a:r>
              <a:rPr lang="en-US" sz="2400" b="1" u="sng" dirty="0">
                <a:solidFill>
                  <a:srgbClr val="FFC000"/>
                </a:solidFill>
              </a:rPr>
              <a:t>WHAT? </a:t>
            </a:r>
            <a:r>
              <a:rPr lang="en-US" sz="2400" dirty="0">
                <a:solidFill>
                  <a:schemeClr val="tx1"/>
                </a:solidFill>
              </a:rPr>
              <a:t>- Jenkins is an open source automation tool written in Java with plugins built for </a:t>
            </a:r>
            <a:r>
              <a:rPr lang="en-US" sz="2400" b="1" i="1" dirty="0">
                <a:solidFill>
                  <a:schemeClr val="tx1"/>
                </a:solidFill>
              </a:rPr>
              <a:t>Continuous Integration purpose</a:t>
            </a:r>
          </a:p>
          <a:p>
            <a:endParaRPr lang="en-US" sz="2400" dirty="0">
              <a:solidFill>
                <a:schemeClr val="tx1"/>
              </a:solidFill>
            </a:endParaRPr>
          </a:p>
          <a:p>
            <a:r>
              <a:rPr lang="en-US" sz="2400" b="1" u="sng" dirty="0">
                <a:solidFill>
                  <a:srgbClr val="FFC000"/>
                </a:solidFill>
              </a:rPr>
              <a:t>WHY? </a:t>
            </a:r>
            <a:r>
              <a:rPr lang="en-US" sz="2400" b="1" dirty="0">
                <a:solidFill>
                  <a:schemeClr val="tx1"/>
                </a:solidFill>
              </a:rPr>
              <a:t>– </a:t>
            </a:r>
          </a:p>
          <a:p>
            <a:r>
              <a:rPr lang="en-US" sz="2400" b="1" i="1" dirty="0">
                <a:solidFill>
                  <a:schemeClr val="tx1"/>
                </a:solidFill>
              </a:rPr>
              <a:t>Adoption</a:t>
            </a:r>
            <a:r>
              <a:rPr lang="en-US" sz="2400" b="1" dirty="0">
                <a:solidFill>
                  <a:schemeClr val="tx1"/>
                </a:solidFill>
              </a:rPr>
              <a:t>:</a:t>
            </a:r>
            <a:r>
              <a:rPr lang="en-US" sz="2400" dirty="0">
                <a:solidFill>
                  <a:schemeClr val="tx1"/>
                </a:solidFill>
              </a:rPr>
              <a:t> Jenkins is widespread, with more than 147,000 active </a:t>
            </a:r>
          </a:p>
          <a:p>
            <a:pPr marL="0" indent="0">
              <a:buNone/>
            </a:pPr>
            <a:r>
              <a:rPr lang="en-US" sz="2400" dirty="0">
                <a:solidFill>
                  <a:schemeClr val="tx1"/>
                </a:solidFill>
              </a:rPr>
              <a:t>Installations</a:t>
            </a:r>
          </a:p>
          <a:p>
            <a:pPr marL="0" indent="0">
              <a:buNone/>
            </a:pPr>
            <a:endParaRPr lang="en-US" sz="2400" dirty="0">
              <a:solidFill>
                <a:schemeClr val="tx1"/>
              </a:solidFill>
            </a:endParaRPr>
          </a:p>
          <a:p>
            <a:r>
              <a:rPr lang="en-US" sz="2400" b="1" i="1" dirty="0">
                <a:solidFill>
                  <a:schemeClr val="tx1"/>
                </a:solidFill>
              </a:rPr>
              <a:t>Plugins</a:t>
            </a:r>
            <a:r>
              <a:rPr lang="en-US" sz="2400" b="1" dirty="0">
                <a:solidFill>
                  <a:schemeClr val="tx1"/>
                </a:solidFill>
              </a:rPr>
              <a:t>:</a:t>
            </a:r>
            <a:r>
              <a:rPr lang="en-US" sz="2400" dirty="0">
                <a:solidFill>
                  <a:schemeClr val="tx1"/>
                </a:solidFill>
              </a:rPr>
              <a:t> Jenkins is interconnected with well over 1,000 plugins </a:t>
            </a:r>
          </a:p>
          <a:p>
            <a:pPr marL="0" indent="0">
              <a:buNone/>
            </a:pPr>
            <a:r>
              <a:rPr lang="en-US" sz="2400" dirty="0">
                <a:solidFill>
                  <a:schemeClr val="tx1"/>
                </a:solidFill>
              </a:rPr>
              <a:t>that allows to integrate with most tools.</a:t>
            </a:r>
          </a:p>
          <a:p>
            <a:pPr marL="0" indent="0">
              <a:buNone/>
            </a:pPr>
            <a:endParaRPr lang="en-US" sz="2400" dirty="0">
              <a:solidFill>
                <a:schemeClr val="tx1"/>
              </a:solidFill>
            </a:endParaRPr>
          </a:p>
        </p:txBody>
      </p:sp>
      <p:pic>
        <p:nvPicPr>
          <p:cNvPr id="1026" name="Picture 2" descr="Image result for jenkins">
            <a:extLst>
              <a:ext uri="{FF2B5EF4-FFF2-40B4-BE49-F238E27FC236}">
                <a16:creationId xmlns:a16="http://schemas.microsoft.com/office/drawing/2014/main" id="{B37906A2-5C45-4600-B596-2B4D3332F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605" y="146355"/>
            <a:ext cx="1192007" cy="119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CCE512-7BD2-4711-B2ED-76455B01F2F1}"/>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JENKINS</a:t>
            </a:r>
            <a:endParaRPr lang="sv-SE" b="1" i="1" dirty="0">
              <a:solidFill>
                <a:srgbClr val="FFC000"/>
              </a:solidFill>
              <a:effectLst>
                <a:outerShdw blurRad="38100" dist="38100" dir="2700000" algn="tl">
                  <a:srgbClr val="000000">
                    <a:alpha val="43137"/>
                  </a:srgbClr>
                </a:outerShdw>
              </a:effectLst>
            </a:endParaRPr>
          </a:p>
        </p:txBody>
      </p:sp>
      <p:pic>
        <p:nvPicPr>
          <p:cNvPr id="19" name="Picture 18" descr="A close up of a sign&#10;&#10;Description automatically generated">
            <a:extLst>
              <a:ext uri="{FF2B5EF4-FFF2-40B4-BE49-F238E27FC236}">
                <a16:creationId xmlns:a16="http://schemas.microsoft.com/office/drawing/2014/main" id="{EF003E67-9A12-4F99-8016-B77AC4F18A76}"/>
              </a:ext>
            </a:extLst>
          </p:cNvPr>
          <p:cNvPicPr>
            <a:picLocks noChangeAspect="1"/>
          </p:cNvPicPr>
          <p:nvPr/>
        </p:nvPicPr>
        <p:blipFill>
          <a:blip r:embed="rId3"/>
          <a:stretch>
            <a:fillRect/>
          </a:stretch>
        </p:blipFill>
        <p:spPr>
          <a:xfrm>
            <a:off x="6096000" y="252415"/>
            <a:ext cx="3317949" cy="1418082"/>
          </a:xfrm>
          <a:prstGeom prst="rect">
            <a:avLst/>
          </a:prstGeom>
        </p:spPr>
      </p:pic>
      <p:pic>
        <p:nvPicPr>
          <p:cNvPr id="6" name="Picture 2" descr="Image result for jenkins">
            <a:extLst>
              <a:ext uri="{FF2B5EF4-FFF2-40B4-BE49-F238E27FC236}">
                <a16:creationId xmlns:a16="http://schemas.microsoft.com/office/drawing/2014/main" id="{939728EB-941A-42A1-8EB3-D0813BD0B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166" y="67530"/>
            <a:ext cx="1151563" cy="11515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BBBD69E-4ABD-4AA1-94C2-D73854FEA65C}"/>
              </a:ext>
            </a:extLst>
          </p:cNvPr>
          <p:cNvPicPr>
            <a:picLocks noChangeAspect="1"/>
          </p:cNvPicPr>
          <p:nvPr/>
        </p:nvPicPr>
        <p:blipFill>
          <a:blip r:embed="rId5"/>
          <a:stretch>
            <a:fillRect/>
          </a:stretch>
        </p:blipFill>
        <p:spPr>
          <a:xfrm>
            <a:off x="0" y="1906002"/>
            <a:ext cx="12192000" cy="4307237"/>
          </a:xfrm>
          <a:prstGeom prst="rect">
            <a:avLst/>
          </a:prstGeom>
        </p:spPr>
      </p:pic>
    </p:spTree>
    <p:extLst>
      <p:ext uri="{BB962C8B-B14F-4D97-AF65-F5344CB8AC3E}">
        <p14:creationId xmlns:p14="http://schemas.microsoft.com/office/powerpoint/2010/main" val="386070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CCE512-7BD2-4711-B2ED-76455B01F2F1}"/>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JENKINS</a:t>
            </a:r>
            <a:endParaRPr lang="sv-SE" b="1" i="1" dirty="0">
              <a:solidFill>
                <a:srgbClr val="FFC000"/>
              </a:solidFill>
              <a:effectLst>
                <a:outerShdw blurRad="38100" dist="38100" dir="2700000" algn="tl">
                  <a:srgbClr val="000000">
                    <a:alpha val="43137"/>
                  </a:srgbClr>
                </a:outerShdw>
              </a:effectLst>
            </a:endParaRPr>
          </a:p>
        </p:txBody>
      </p:sp>
      <p:sp>
        <p:nvSpPr>
          <p:cNvPr id="11" name="Rectangle: Rounded Corners 10">
            <a:extLst>
              <a:ext uri="{FF2B5EF4-FFF2-40B4-BE49-F238E27FC236}">
                <a16:creationId xmlns:a16="http://schemas.microsoft.com/office/drawing/2014/main" id="{AA41906C-E32D-4DF6-ADFD-1F700B87C9E6}"/>
              </a:ext>
            </a:extLst>
          </p:cNvPr>
          <p:cNvSpPr/>
          <p:nvPr/>
        </p:nvSpPr>
        <p:spPr>
          <a:xfrm>
            <a:off x="385699" y="4590300"/>
            <a:ext cx="5086973" cy="152714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TextBox 11">
            <a:extLst>
              <a:ext uri="{FF2B5EF4-FFF2-40B4-BE49-F238E27FC236}">
                <a16:creationId xmlns:a16="http://schemas.microsoft.com/office/drawing/2014/main" id="{699AB0FF-1ADC-4229-8A62-B00E67525AAA}"/>
              </a:ext>
            </a:extLst>
          </p:cNvPr>
          <p:cNvSpPr txBox="1"/>
          <p:nvPr/>
        </p:nvSpPr>
        <p:spPr>
          <a:xfrm>
            <a:off x="475582" y="4715234"/>
            <a:ext cx="4932925" cy="1477328"/>
          </a:xfrm>
          <a:prstGeom prst="rect">
            <a:avLst/>
          </a:prstGeom>
          <a:noFill/>
        </p:spPr>
        <p:txBody>
          <a:bodyPr wrap="square" rtlCol="0">
            <a:spAutoFit/>
          </a:bodyPr>
          <a:lstStyle/>
          <a:p>
            <a:pPr marL="285750" indent="-285750">
              <a:buFontTx/>
              <a:buChar char="-"/>
            </a:pPr>
            <a:r>
              <a:rPr lang="sv-SE" dirty="0">
                <a:solidFill>
                  <a:srgbClr val="0070C0"/>
                </a:solidFill>
              </a:rPr>
              <a:t>Main Jenkins Server</a:t>
            </a:r>
          </a:p>
          <a:p>
            <a:pPr marL="285750" indent="-285750">
              <a:buFontTx/>
              <a:buChar char="-"/>
            </a:pPr>
            <a:r>
              <a:rPr lang="sv-SE" dirty="0">
                <a:solidFill>
                  <a:srgbClr val="0070C0"/>
                </a:solidFill>
              </a:rPr>
              <a:t>Schedules </a:t>
            </a:r>
            <a:r>
              <a:rPr lang="sv-SE" dirty="0" err="1">
                <a:solidFill>
                  <a:srgbClr val="0070C0"/>
                </a:solidFill>
              </a:rPr>
              <a:t>build</a:t>
            </a:r>
            <a:r>
              <a:rPr lang="sv-SE" dirty="0">
                <a:solidFill>
                  <a:srgbClr val="0070C0"/>
                </a:solidFill>
              </a:rPr>
              <a:t> </a:t>
            </a:r>
            <a:r>
              <a:rPr lang="sv-SE" dirty="0" err="1">
                <a:solidFill>
                  <a:srgbClr val="0070C0"/>
                </a:solidFill>
              </a:rPr>
              <a:t>jobs</a:t>
            </a:r>
            <a:r>
              <a:rPr lang="sv-SE" dirty="0">
                <a:solidFill>
                  <a:srgbClr val="0070C0"/>
                </a:solidFill>
              </a:rPr>
              <a:t> and </a:t>
            </a:r>
            <a:r>
              <a:rPr lang="sv-SE" dirty="0" err="1">
                <a:solidFill>
                  <a:srgbClr val="0070C0"/>
                </a:solidFill>
              </a:rPr>
              <a:t>dispatches</a:t>
            </a:r>
            <a:r>
              <a:rPr lang="sv-SE" dirty="0">
                <a:solidFill>
                  <a:srgbClr val="0070C0"/>
                </a:solidFill>
              </a:rPr>
              <a:t> to </a:t>
            </a:r>
            <a:r>
              <a:rPr lang="sv-SE" dirty="0" err="1">
                <a:solidFill>
                  <a:srgbClr val="0070C0"/>
                </a:solidFill>
              </a:rPr>
              <a:t>slaves</a:t>
            </a:r>
            <a:endParaRPr lang="sv-SE" dirty="0">
              <a:solidFill>
                <a:srgbClr val="0070C0"/>
              </a:solidFill>
            </a:endParaRPr>
          </a:p>
          <a:p>
            <a:pPr marL="285750" indent="-285750">
              <a:buFontTx/>
              <a:buChar char="-"/>
            </a:pPr>
            <a:r>
              <a:rPr lang="sv-SE" dirty="0">
                <a:solidFill>
                  <a:srgbClr val="0070C0"/>
                </a:solidFill>
              </a:rPr>
              <a:t>Monitors the </a:t>
            </a:r>
            <a:r>
              <a:rPr lang="sv-SE" dirty="0" err="1">
                <a:solidFill>
                  <a:srgbClr val="0070C0"/>
                </a:solidFill>
              </a:rPr>
              <a:t>slaves</a:t>
            </a:r>
            <a:endParaRPr lang="sv-SE" dirty="0">
              <a:solidFill>
                <a:srgbClr val="0070C0"/>
              </a:solidFill>
            </a:endParaRPr>
          </a:p>
          <a:p>
            <a:pPr marL="285750" indent="-285750">
              <a:buFontTx/>
              <a:buChar char="-"/>
            </a:pPr>
            <a:r>
              <a:rPr lang="sv-SE" dirty="0" err="1">
                <a:solidFill>
                  <a:srgbClr val="0070C0"/>
                </a:solidFill>
              </a:rPr>
              <a:t>Records</a:t>
            </a:r>
            <a:r>
              <a:rPr lang="sv-SE" dirty="0">
                <a:solidFill>
                  <a:srgbClr val="0070C0"/>
                </a:solidFill>
              </a:rPr>
              <a:t> and presents the </a:t>
            </a:r>
            <a:r>
              <a:rPr lang="sv-SE" dirty="0" err="1">
                <a:solidFill>
                  <a:srgbClr val="0070C0"/>
                </a:solidFill>
              </a:rPr>
              <a:t>build</a:t>
            </a:r>
            <a:r>
              <a:rPr lang="sv-SE" dirty="0">
                <a:solidFill>
                  <a:srgbClr val="0070C0"/>
                </a:solidFill>
              </a:rPr>
              <a:t> </a:t>
            </a:r>
            <a:r>
              <a:rPr lang="sv-SE" dirty="0" err="1">
                <a:solidFill>
                  <a:srgbClr val="0070C0"/>
                </a:solidFill>
              </a:rPr>
              <a:t>results</a:t>
            </a:r>
            <a:endParaRPr lang="sv-SE" dirty="0">
              <a:solidFill>
                <a:srgbClr val="0070C0"/>
              </a:solidFill>
            </a:endParaRPr>
          </a:p>
          <a:p>
            <a:pPr marL="285750" indent="-285750">
              <a:buFontTx/>
              <a:buChar char="-"/>
            </a:pPr>
            <a:endParaRPr lang="sv-SE" dirty="0"/>
          </a:p>
        </p:txBody>
      </p:sp>
      <p:sp>
        <p:nvSpPr>
          <p:cNvPr id="14" name="Rectangle: Rounded Corners 13">
            <a:extLst>
              <a:ext uri="{FF2B5EF4-FFF2-40B4-BE49-F238E27FC236}">
                <a16:creationId xmlns:a16="http://schemas.microsoft.com/office/drawing/2014/main" id="{9FA824CD-2FC7-42EF-863C-0CAB064800C9}"/>
              </a:ext>
            </a:extLst>
          </p:cNvPr>
          <p:cNvSpPr/>
          <p:nvPr/>
        </p:nvSpPr>
        <p:spPr>
          <a:xfrm>
            <a:off x="5948313" y="1293931"/>
            <a:ext cx="5201951" cy="187285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TextBox 12">
            <a:extLst>
              <a:ext uri="{FF2B5EF4-FFF2-40B4-BE49-F238E27FC236}">
                <a16:creationId xmlns:a16="http://schemas.microsoft.com/office/drawing/2014/main" id="{307958C1-29F5-4606-8103-F243569B0B2E}"/>
              </a:ext>
            </a:extLst>
          </p:cNvPr>
          <p:cNvSpPr txBox="1"/>
          <p:nvPr/>
        </p:nvSpPr>
        <p:spPr>
          <a:xfrm>
            <a:off x="6020411" y="1457601"/>
            <a:ext cx="5016732" cy="1754326"/>
          </a:xfrm>
          <a:prstGeom prst="rect">
            <a:avLst/>
          </a:prstGeom>
          <a:noFill/>
        </p:spPr>
        <p:txBody>
          <a:bodyPr wrap="square" rtlCol="0">
            <a:spAutoFit/>
          </a:bodyPr>
          <a:lstStyle/>
          <a:p>
            <a:pPr marL="285750" indent="-285750">
              <a:buFontTx/>
              <a:buChar char="-"/>
            </a:pPr>
            <a:r>
              <a:rPr lang="sv-SE" dirty="0" err="1">
                <a:solidFill>
                  <a:srgbClr val="0070C0"/>
                </a:solidFill>
              </a:rPr>
              <a:t>Hears</a:t>
            </a:r>
            <a:r>
              <a:rPr lang="sv-SE" dirty="0">
                <a:solidFill>
                  <a:srgbClr val="0070C0"/>
                </a:solidFill>
              </a:rPr>
              <a:t> </a:t>
            </a:r>
            <a:r>
              <a:rPr lang="sv-SE" dirty="0" err="1">
                <a:solidFill>
                  <a:srgbClr val="0070C0"/>
                </a:solidFill>
              </a:rPr>
              <a:t>requests</a:t>
            </a:r>
            <a:r>
              <a:rPr lang="sv-SE" dirty="0">
                <a:solidFill>
                  <a:srgbClr val="0070C0"/>
                </a:solidFill>
              </a:rPr>
              <a:t> from the Jenkins Master</a:t>
            </a:r>
          </a:p>
          <a:p>
            <a:pPr marL="285750" indent="-285750">
              <a:buFontTx/>
              <a:buChar char="-"/>
            </a:pPr>
            <a:r>
              <a:rPr lang="sv-SE" dirty="0" err="1">
                <a:solidFill>
                  <a:srgbClr val="0070C0"/>
                </a:solidFill>
              </a:rPr>
              <a:t>Can</a:t>
            </a:r>
            <a:r>
              <a:rPr lang="sv-SE" dirty="0">
                <a:solidFill>
                  <a:srgbClr val="0070C0"/>
                </a:solidFill>
              </a:rPr>
              <a:t> be </a:t>
            </a:r>
            <a:r>
              <a:rPr lang="sv-SE" dirty="0" err="1">
                <a:solidFill>
                  <a:srgbClr val="0070C0"/>
                </a:solidFill>
              </a:rPr>
              <a:t>run</a:t>
            </a:r>
            <a:r>
              <a:rPr lang="sv-SE" dirty="0">
                <a:solidFill>
                  <a:srgbClr val="0070C0"/>
                </a:solidFill>
              </a:rPr>
              <a:t> on </a:t>
            </a:r>
            <a:r>
              <a:rPr lang="sv-SE" dirty="0" err="1">
                <a:solidFill>
                  <a:srgbClr val="0070C0"/>
                </a:solidFill>
              </a:rPr>
              <a:t>variety</a:t>
            </a:r>
            <a:r>
              <a:rPr lang="sv-SE" dirty="0">
                <a:solidFill>
                  <a:srgbClr val="0070C0"/>
                </a:solidFill>
              </a:rPr>
              <a:t> of OS</a:t>
            </a:r>
          </a:p>
          <a:p>
            <a:pPr marL="285750" indent="-285750">
              <a:buFontTx/>
              <a:buChar char="-"/>
            </a:pPr>
            <a:r>
              <a:rPr lang="sv-SE" dirty="0" err="1">
                <a:solidFill>
                  <a:srgbClr val="0070C0"/>
                </a:solidFill>
              </a:rPr>
              <a:t>Execute</a:t>
            </a:r>
            <a:r>
              <a:rPr lang="sv-SE" dirty="0">
                <a:solidFill>
                  <a:srgbClr val="0070C0"/>
                </a:solidFill>
              </a:rPr>
              <a:t> </a:t>
            </a:r>
            <a:r>
              <a:rPr lang="sv-SE" dirty="0" err="1">
                <a:solidFill>
                  <a:srgbClr val="0070C0"/>
                </a:solidFill>
              </a:rPr>
              <a:t>build</a:t>
            </a:r>
            <a:r>
              <a:rPr lang="sv-SE" dirty="0">
                <a:solidFill>
                  <a:srgbClr val="0070C0"/>
                </a:solidFill>
              </a:rPr>
              <a:t> </a:t>
            </a:r>
            <a:r>
              <a:rPr lang="sv-SE" dirty="0" err="1">
                <a:solidFill>
                  <a:srgbClr val="0070C0"/>
                </a:solidFill>
              </a:rPr>
              <a:t>jobs</a:t>
            </a:r>
            <a:r>
              <a:rPr lang="sv-SE" dirty="0">
                <a:solidFill>
                  <a:srgbClr val="0070C0"/>
                </a:solidFill>
              </a:rPr>
              <a:t> </a:t>
            </a:r>
            <a:r>
              <a:rPr lang="sv-SE" dirty="0" err="1">
                <a:solidFill>
                  <a:srgbClr val="0070C0"/>
                </a:solidFill>
              </a:rPr>
              <a:t>dispatched</a:t>
            </a:r>
            <a:r>
              <a:rPr lang="sv-SE" dirty="0">
                <a:solidFill>
                  <a:srgbClr val="0070C0"/>
                </a:solidFill>
              </a:rPr>
              <a:t> by Master</a:t>
            </a:r>
          </a:p>
          <a:p>
            <a:pPr marL="285750" indent="-285750">
              <a:buFontTx/>
              <a:buChar char="-"/>
            </a:pPr>
            <a:r>
              <a:rPr lang="sv-SE" dirty="0" err="1">
                <a:solidFill>
                  <a:srgbClr val="0070C0"/>
                </a:solidFill>
              </a:rPr>
              <a:t>Can</a:t>
            </a:r>
            <a:r>
              <a:rPr lang="sv-SE" dirty="0">
                <a:solidFill>
                  <a:srgbClr val="0070C0"/>
                </a:solidFill>
              </a:rPr>
              <a:t> </a:t>
            </a:r>
            <a:r>
              <a:rPr lang="sv-SE" dirty="0" err="1">
                <a:solidFill>
                  <a:srgbClr val="0070C0"/>
                </a:solidFill>
              </a:rPr>
              <a:t>configure</a:t>
            </a:r>
            <a:r>
              <a:rPr lang="sv-SE" dirty="0">
                <a:solidFill>
                  <a:srgbClr val="0070C0"/>
                </a:solidFill>
              </a:rPr>
              <a:t> to </a:t>
            </a:r>
            <a:r>
              <a:rPr lang="sv-SE" dirty="0" err="1">
                <a:solidFill>
                  <a:srgbClr val="0070C0"/>
                </a:solidFill>
              </a:rPr>
              <a:t>run</a:t>
            </a:r>
            <a:r>
              <a:rPr lang="sv-SE" dirty="0">
                <a:solidFill>
                  <a:srgbClr val="0070C0"/>
                </a:solidFill>
              </a:rPr>
              <a:t> on </a:t>
            </a:r>
            <a:r>
              <a:rPr lang="sv-SE" dirty="0" err="1">
                <a:solidFill>
                  <a:srgbClr val="0070C0"/>
                </a:solidFill>
              </a:rPr>
              <a:t>one</a:t>
            </a:r>
            <a:r>
              <a:rPr lang="sv-SE" dirty="0">
                <a:solidFill>
                  <a:srgbClr val="0070C0"/>
                </a:solidFill>
              </a:rPr>
              <a:t> </a:t>
            </a:r>
            <a:r>
              <a:rPr lang="sv-SE" dirty="0" err="1">
                <a:solidFill>
                  <a:srgbClr val="0070C0"/>
                </a:solidFill>
              </a:rPr>
              <a:t>particular</a:t>
            </a:r>
            <a:r>
              <a:rPr lang="sv-SE" dirty="0">
                <a:solidFill>
                  <a:srgbClr val="0070C0"/>
                </a:solidFill>
              </a:rPr>
              <a:t> </a:t>
            </a:r>
            <a:r>
              <a:rPr lang="sv-SE" dirty="0" err="1">
                <a:solidFill>
                  <a:srgbClr val="0070C0"/>
                </a:solidFill>
              </a:rPr>
              <a:t>slave</a:t>
            </a:r>
            <a:r>
              <a:rPr lang="sv-SE" dirty="0">
                <a:solidFill>
                  <a:srgbClr val="0070C0"/>
                </a:solidFill>
              </a:rPr>
              <a:t> or </a:t>
            </a:r>
            <a:r>
              <a:rPr lang="sv-SE" dirty="0" err="1">
                <a:solidFill>
                  <a:srgbClr val="0070C0"/>
                </a:solidFill>
              </a:rPr>
              <a:t>let</a:t>
            </a:r>
            <a:r>
              <a:rPr lang="sv-SE" dirty="0">
                <a:solidFill>
                  <a:srgbClr val="0070C0"/>
                </a:solidFill>
              </a:rPr>
              <a:t> the Master </a:t>
            </a:r>
            <a:r>
              <a:rPr lang="sv-SE" dirty="0" err="1">
                <a:solidFill>
                  <a:srgbClr val="0070C0"/>
                </a:solidFill>
              </a:rPr>
              <a:t>decide</a:t>
            </a:r>
            <a:endParaRPr lang="sv-SE" dirty="0">
              <a:solidFill>
                <a:srgbClr val="0070C0"/>
              </a:solidFill>
            </a:endParaRPr>
          </a:p>
          <a:p>
            <a:pPr marL="285750" indent="-285750">
              <a:buFontTx/>
              <a:buChar char="-"/>
            </a:pPr>
            <a:endParaRPr lang="sv-SE" dirty="0"/>
          </a:p>
        </p:txBody>
      </p:sp>
      <p:pic>
        <p:nvPicPr>
          <p:cNvPr id="20" name="Picture 19" descr="A close up of a logo&#10;&#10;Description automatically generated">
            <a:extLst>
              <a:ext uri="{FF2B5EF4-FFF2-40B4-BE49-F238E27FC236}">
                <a16:creationId xmlns:a16="http://schemas.microsoft.com/office/drawing/2014/main" id="{9DEB0F59-40D1-4C18-9F59-321814673635}"/>
              </a:ext>
            </a:extLst>
          </p:cNvPr>
          <p:cNvPicPr>
            <a:picLocks noChangeAspect="1"/>
          </p:cNvPicPr>
          <p:nvPr/>
        </p:nvPicPr>
        <p:blipFill>
          <a:blip r:embed="rId3"/>
          <a:stretch>
            <a:fillRect/>
          </a:stretch>
        </p:blipFill>
        <p:spPr>
          <a:xfrm>
            <a:off x="6612164" y="3737494"/>
            <a:ext cx="4627772" cy="2714202"/>
          </a:xfrm>
          <a:prstGeom prst="rect">
            <a:avLst/>
          </a:prstGeom>
        </p:spPr>
      </p:pic>
      <p:pic>
        <p:nvPicPr>
          <p:cNvPr id="15" name="Picture 2" descr="Image result for jenkins">
            <a:extLst>
              <a:ext uri="{FF2B5EF4-FFF2-40B4-BE49-F238E27FC236}">
                <a16:creationId xmlns:a16="http://schemas.microsoft.com/office/drawing/2014/main" id="{7A2E39A5-AAA8-4678-8377-3C37AD251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166" y="67530"/>
            <a:ext cx="1038675" cy="1038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tup Docker containers as Build Slaves for Containerized Jenkins Master |  by Rakesh Jain | Medium">
            <a:extLst>
              <a:ext uri="{FF2B5EF4-FFF2-40B4-BE49-F238E27FC236}">
                <a16:creationId xmlns:a16="http://schemas.microsoft.com/office/drawing/2014/main" id="{65F21EC9-C189-4390-A48E-61F11CBB3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22" y="1457601"/>
            <a:ext cx="4269672" cy="25556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51374D8-58BB-4E00-A9D4-7054DB0C4D5E}"/>
              </a:ext>
            </a:extLst>
          </p:cNvPr>
          <p:cNvCxnSpPr>
            <a:cxnSpLocks/>
          </p:cNvCxnSpPr>
          <p:nvPr/>
        </p:nvCxnSpPr>
        <p:spPr>
          <a:xfrm flipH="1">
            <a:off x="903890" y="1975945"/>
            <a:ext cx="1302725" cy="25224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AFA1F22A-5550-44BF-9085-BCACA3984C71}"/>
              </a:ext>
            </a:extLst>
          </p:cNvPr>
          <p:cNvCxnSpPr>
            <a:cxnSpLocks/>
            <a:endCxn id="14" idx="1"/>
          </p:cNvCxnSpPr>
          <p:nvPr/>
        </p:nvCxnSpPr>
        <p:spPr>
          <a:xfrm flipV="1">
            <a:off x="4019757" y="2230358"/>
            <a:ext cx="1928556" cy="74810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9" name="TextBox 8">
            <a:extLst>
              <a:ext uri="{FF2B5EF4-FFF2-40B4-BE49-F238E27FC236}">
                <a16:creationId xmlns:a16="http://schemas.microsoft.com/office/drawing/2014/main" id="{32EDA830-72B6-46D7-9F88-5043A319A387}"/>
              </a:ext>
            </a:extLst>
          </p:cNvPr>
          <p:cNvSpPr txBox="1"/>
          <p:nvPr/>
        </p:nvSpPr>
        <p:spPr>
          <a:xfrm>
            <a:off x="3034976" y="3773769"/>
            <a:ext cx="750592" cy="276999"/>
          </a:xfrm>
          <a:prstGeom prst="rect">
            <a:avLst/>
          </a:prstGeom>
          <a:noFill/>
        </p:spPr>
        <p:txBody>
          <a:bodyPr wrap="square" rtlCol="0">
            <a:spAutoFit/>
          </a:bodyPr>
          <a:lstStyle/>
          <a:p>
            <a:r>
              <a:rPr lang="en-US" sz="1200" b="1" dirty="0">
                <a:solidFill>
                  <a:schemeClr val="bg1"/>
                </a:solidFill>
              </a:rPr>
              <a:t>/ </a:t>
            </a:r>
            <a:r>
              <a:rPr lang="sv-SE" sz="1200" b="1" dirty="0" err="1">
                <a:solidFill>
                  <a:schemeClr val="bg1"/>
                </a:solidFill>
                <a:effectLst>
                  <a:outerShdw blurRad="38100" dist="38100" dir="2700000" algn="tl">
                    <a:srgbClr val="000000">
                      <a:alpha val="43137"/>
                    </a:srgbClr>
                  </a:outerShdw>
                </a:effectLst>
              </a:rPr>
              <a:t>Nodes</a:t>
            </a:r>
            <a:endParaRPr lang="te-IN" sz="1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459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0381A0DC-616E-415E-88D0-FD0695FEA0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Title 1">
            <a:extLst>
              <a:ext uri="{FF2B5EF4-FFF2-40B4-BE49-F238E27FC236}">
                <a16:creationId xmlns:a16="http://schemas.microsoft.com/office/drawing/2014/main" id="{3C352906-9C32-4C22-91A3-E87BEBD87E80}"/>
              </a:ext>
            </a:extLst>
          </p:cNvPr>
          <p:cNvSpPr txBox="1">
            <a:spLocks/>
          </p:cNvSpPr>
          <p:nvPr/>
        </p:nvSpPr>
        <p:spPr>
          <a:xfrm>
            <a:off x="1227409" y="4563530"/>
            <a:ext cx="10127192" cy="931340"/>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000" b="1" i="1" dirty="0"/>
              <a:t>JENKINS demo</a:t>
            </a:r>
          </a:p>
        </p:txBody>
      </p:sp>
      <p:pic>
        <p:nvPicPr>
          <p:cNvPr id="9" name="Picture 2" descr="Image result for jenkins">
            <a:extLst>
              <a:ext uri="{FF2B5EF4-FFF2-40B4-BE49-F238E27FC236}">
                <a16:creationId xmlns:a16="http://schemas.microsoft.com/office/drawing/2014/main" id="{079C11C3-A642-41FB-96C7-8C15D0835BA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31089" y="645517"/>
            <a:ext cx="3738166"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0" name="Picture 2" descr="Request Demo - Live Demo Clipart , Transparent Cartoon, Free Cliparts &amp;  Silhouettes - NetClipart">
            <a:extLst>
              <a:ext uri="{FF2B5EF4-FFF2-40B4-BE49-F238E27FC236}">
                <a16:creationId xmlns:a16="http://schemas.microsoft.com/office/drawing/2014/main" id="{EFEC7D86-3CCC-491C-91CE-789B3FBDA27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291005" y="645517"/>
            <a:ext cx="3738166" cy="373816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89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CCE512-7BD2-4711-B2ED-76455B01F2F1}"/>
              </a:ext>
            </a:extLst>
          </p:cNvPr>
          <p:cNvSpPr txBox="1">
            <a:spLocks/>
          </p:cNvSpPr>
          <p:nvPr/>
        </p:nvSpPr>
        <p:spPr>
          <a:xfrm>
            <a:off x="238554" y="277721"/>
            <a:ext cx="3513639" cy="804846"/>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CI/CD PIPELINES</a:t>
            </a:r>
            <a:endParaRPr lang="sv-SE" b="1" i="1" dirty="0">
              <a:solidFill>
                <a:srgbClr val="FFC000"/>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5C1851F7-B3F1-4A54-ACCC-3588DDF2CB48}"/>
              </a:ext>
            </a:extLst>
          </p:cNvPr>
          <p:cNvPicPr>
            <a:picLocks noChangeAspect="1"/>
          </p:cNvPicPr>
          <p:nvPr/>
        </p:nvPicPr>
        <p:blipFill rotWithShape="1">
          <a:blip r:embed="rId3"/>
          <a:srcRect l="239" t="3264"/>
          <a:stretch/>
        </p:blipFill>
        <p:spPr>
          <a:xfrm>
            <a:off x="7126342" y="0"/>
            <a:ext cx="5065657" cy="1986455"/>
          </a:xfrm>
          <a:prstGeom prst="rect">
            <a:avLst/>
          </a:prstGeom>
        </p:spPr>
      </p:pic>
      <p:pic>
        <p:nvPicPr>
          <p:cNvPr id="8" name="Picture 2" descr="Image result for jenkins">
            <a:extLst>
              <a:ext uri="{FF2B5EF4-FFF2-40B4-BE49-F238E27FC236}">
                <a16:creationId xmlns:a16="http://schemas.microsoft.com/office/drawing/2014/main" id="{DF765D00-D496-4AFE-915B-1A59CCFCE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824" y="168166"/>
            <a:ext cx="1192007" cy="11920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monitor, computer, player, display&#10;&#10;Description automatically generated">
            <a:extLst>
              <a:ext uri="{FF2B5EF4-FFF2-40B4-BE49-F238E27FC236}">
                <a16:creationId xmlns:a16="http://schemas.microsoft.com/office/drawing/2014/main" id="{7259BDEB-59CC-4396-8544-6883BC89D164}"/>
              </a:ext>
            </a:extLst>
          </p:cNvPr>
          <p:cNvPicPr>
            <a:picLocks noChangeAspect="1"/>
          </p:cNvPicPr>
          <p:nvPr/>
        </p:nvPicPr>
        <p:blipFill>
          <a:blip r:embed="rId5"/>
          <a:stretch>
            <a:fillRect/>
          </a:stretch>
        </p:blipFill>
        <p:spPr>
          <a:xfrm>
            <a:off x="607629" y="2209964"/>
            <a:ext cx="8736068" cy="41309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55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CCE512-7BD2-4711-B2ED-76455B01F2F1}"/>
              </a:ext>
            </a:extLst>
          </p:cNvPr>
          <p:cNvSpPr txBox="1">
            <a:spLocks/>
          </p:cNvSpPr>
          <p:nvPr/>
        </p:nvSpPr>
        <p:spPr>
          <a:xfrm>
            <a:off x="238554" y="277720"/>
            <a:ext cx="3513639" cy="1340873"/>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CI/CD PIPELINES</a:t>
            </a:r>
            <a:br>
              <a:rPr lang="en-US" b="1" i="1" dirty="0">
                <a:solidFill>
                  <a:srgbClr val="FFC000"/>
                </a:solidFill>
                <a:effectLst>
                  <a:outerShdw blurRad="38100" dist="38100" dir="2700000" algn="tl">
                    <a:srgbClr val="000000">
                      <a:alpha val="43137"/>
                    </a:srgbClr>
                  </a:outerShdw>
                </a:effectLst>
              </a:rPr>
            </a:br>
            <a:r>
              <a:rPr lang="en-US" b="1" i="1" dirty="0">
                <a:solidFill>
                  <a:srgbClr val="FFC000"/>
                </a:solidFill>
                <a:effectLst>
                  <a:outerShdw blurRad="38100" dist="38100" dir="2700000" algn="tl">
                    <a:srgbClr val="000000">
                      <a:alpha val="43137"/>
                    </a:srgbClr>
                  </a:outerShdw>
                </a:effectLst>
              </a:rPr>
              <a:t>USING JENKINS</a:t>
            </a:r>
            <a:endParaRPr lang="sv-SE" b="1" i="1" dirty="0">
              <a:solidFill>
                <a:srgbClr val="FFC000"/>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5C1851F7-B3F1-4A54-ACCC-3588DDF2CB48}"/>
              </a:ext>
            </a:extLst>
          </p:cNvPr>
          <p:cNvPicPr>
            <a:picLocks noChangeAspect="1"/>
          </p:cNvPicPr>
          <p:nvPr/>
        </p:nvPicPr>
        <p:blipFill rotWithShape="1">
          <a:blip r:embed="rId3"/>
          <a:srcRect l="239" t="3264"/>
          <a:stretch/>
        </p:blipFill>
        <p:spPr>
          <a:xfrm>
            <a:off x="7126342" y="0"/>
            <a:ext cx="5065657" cy="1986455"/>
          </a:xfrm>
          <a:prstGeom prst="rect">
            <a:avLst/>
          </a:prstGeom>
        </p:spPr>
      </p:pic>
      <p:sp>
        <p:nvSpPr>
          <p:cNvPr id="6" name="Content Placeholder 2">
            <a:extLst>
              <a:ext uri="{FF2B5EF4-FFF2-40B4-BE49-F238E27FC236}">
                <a16:creationId xmlns:a16="http://schemas.microsoft.com/office/drawing/2014/main" id="{F8BFA9C7-2873-4274-AD74-A73B59AA892E}"/>
              </a:ext>
            </a:extLst>
          </p:cNvPr>
          <p:cNvSpPr>
            <a:spLocks noGrp="1"/>
          </p:cNvSpPr>
          <p:nvPr>
            <p:ph idx="1"/>
          </p:nvPr>
        </p:nvSpPr>
        <p:spPr>
          <a:xfrm>
            <a:off x="238554" y="1897117"/>
            <a:ext cx="11953445" cy="5118538"/>
          </a:xfrm>
        </p:spPr>
        <p:txBody>
          <a:bodyPr>
            <a:normAutofit/>
          </a:bodyPr>
          <a:lstStyle/>
          <a:p>
            <a:r>
              <a:rPr lang="en-US" sz="2400" b="1" u="sng" dirty="0">
                <a:solidFill>
                  <a:schemeClr val="tx1"/>
                </a:solidFill>
              </a:rPr>
              <a:t>WHAT? </a:t>
            </a:r>
            <a:r>
              <a:rPr lang="en-US" sz="2400" b="1" dirty="0">
                <a:solidFill>
                  <a:schemeClr val="tx1"/>
                </a:solidFill>
              </a:rPr>
              <a:t>- </a:t>
            </a:r>
            <a:r>
              <a:rPr lang="en-US" sz="2400" dirty="0">
                <a:solidFill>
                  <a:schemeClr val="tx1"/>
                </a:solidFill>
              </a:rPr>
              <a:t> When it comes to </a:t>
            </a:r>
            <a:r>
              <a:rPr lang="en-US" sz="2400" b="1" i="1" dirty="0">
                <a:solidFill>
                  <a:schemeClr val="tx1"/>
                </a:solidFill>
              </a:rPr>
              <a:t>continuous integration and delivery</a:t>
            </a:r>
            <a:r>
              <a:rPr lang="en-US" sz="2400" dirty="0">
                <a:solidFill>
                  <a:schemeClr val="tx1"/>
                </a:solidFill>
              </a:rPr>
              <a:t>, Jenkins uses a feature called </a:t>
            </a:r>
            <a:r>
              <a:rPr lang="en-US" sz="2400" b="1" i="1" u="sng" dirty="0">
                <a:solidFill>
                  <a:schemeClr val="tx1"/>
                </a:solidFill>
              </a:rPr>
              <a:t>Jenkins pipeline</a:t>
            </a:r>
          </a:p>
          <a:p>
            <a:endParaRPr lang="en-US" sz="2400" b="1" i="1" u="sng" dirty="0">
              <a:solidFill>
                <a:schemeClr val="tx1"/>
              </a:solidFill>
            </a:endParaRPr>
          </a:p>
          <a:p>
            <a:r>
              <a:rPr lang="en-US" sz="2400" dirty="0">
                <a:solidFill>
                  <a:schemeClr val="tx1"/>
                </a:solidFill>
              </a:rPr>
              <a:t>A pipeline is a collection of jobs that brings the software from version control into the hands of the end users by using automation tools</a:t>
            </a:r>
          </a:p>
          <a:p>
            <a:endParaRPr lang="en-US" sz="2400" dirty="0">
              <a:solidFill>
                <a:schemeClr val="tx1"/>
              </a:solidFill>
            </a:endParaRPr>
          </a:p>
          <a:p>
            <a:r>
              <a:rPr lang="en-US" sz="2400" dirty="0">
                <a:solidFill>
                  <a:schemeClr val="tx1"/>
                </a:solidFill>
              </a:rPr>
              <a:t>These pipelines are a </a:t>
            </a:r>
            <a:r>
              <a:rPr lang="en-US" sz="2400" b="1" dirty="0">
                <a:solidFill>
                  <a:schemeClr val="tx1"/>
                </a:solidFill>
              </a:rPr>
              <a:t>collection of Jenkins jobs</a:t>
            </a:r>
            <a:r>
              <a:rPr lang="en-US" sz="2400" dirty="0">
                <a:solidFill>
                  <a:schemeClr val="tx1"/>
                </a:solidFill>
              </a:rPr>
              <a:t> which trigger each other in a specified sequence</a:t>
            </a:r>
          </a:p>
          <a:p>
            <a:endParaRPr lang="en-US" sz="2400" b="1" i="1" u="sng" dirty="0">
              <a:solidFill>
                <a:schemeClr val="tx1"/>
              </a:solidFill>
            </a:endParaRPr>
          </a:p>
        </p:txBody>
      </p:sp>
      <p:pic>
        <p:nvPicPr>
          <p:cNvPr id="8" name="Picture 2" descr="Image result for jenkins">
            <a:extLst>
              <a:ext uri="{FF2B5EF4-FFF2-40B4-BE49-F238E27FC236}">
                <a16:creationId xmlns:a16="http://schemas.microsoft.com/office/drawing/2014/main" id="{DF765D00-D496-4AFE-915B-1A59CCFCE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824" y="168166"/>
            <a:ext cx="1192007" cy="119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40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CCE512-7BD2-4711-B2ED-76455B01F2F1}"/>
              </a:ext>
            </a:extLst>
          </p:cNvPr>
          <p:cNvSpPr txBox="1">
            <a:spLocks/>
          </p:cNvSpPr>
          <p:nvPr/>
        </p:nvSpPr>
        <p:spPr>
          <a:xfrm>
            <a:off x="238554" y="277720"/>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JENKINS PIPELINES</a:t>
            </a:r>
            <a:endParaRPr lang="sv-SE" b="1" i="1" dirty="0">
              <a:solidFill>
                <a:srgbClr val="FFC000"/>
              </a:solidFill>
              <a:effectLst>
                <a:outerShdw blurRad="38100" dist="38100" dir="2700000" algn="tl">
                  <a:srgbClr val="000000">
                    <a:alpha val="43137"/>
                  </a:srgbClr>
                </a:outerShdw>
              </a:effectLst>
            </a:endParaRPr>
          </a:p>
        </p:txBody>
      </p:sp>
      <p:sp>
        <p:nvSpPr>
          <p:cNvPr id="6" name="Content Placeholder 2">
            <a:extLst>
              <a:ext uri="{FF2B5EF4-FFF2-40B4-BE49-F238E27FC236}">
                <a16:creationId xmlns:a16="http://schemas.microsoft.com/office/drawing/2014/main" id="{F8BFA9C7-2873-4274-AD74-A73B59AA892E}"/>
              </a:ext>
            </a:extLst>
          </p:cNvPr>
          <p:cNvSpPr>
            <a:spLocks noGrp="1"/>
          </p:cNvSpPr>
          <p:nvPr>
            <p:ph idx="1"/>
          </p:nvPr>
        </p:nvSpPr>
        <p:spPr>
          <a:xfrm>
            <a:off x="238554" y="1586327"/>
            <a:ext cx="11568984" cy="4915332"/>
          </a:xfrm>
        </p:spPr>
        <p:txBody>
          <a:bodyPr>
            <a:noAutofit/>
          </a:bodyPr>
          <a:lstStyle/>
          <a:p>
            <a:endParaRPr lang="en-US" sz="2400" b="1" i="1" u="sng" dirty="0">
              <a:solidFill>
                <a:schemeClr val="tx1"/>
              </a:solidFill>
            </a:endParaRPr>
          </a:p>
          <a:p>
            <a:endParaRPr lang="en-US" sz="2400" dirty="0">
              <a:solidFill>
                <a:schemeClr val="tx1"/>
              </a:solidFill>
            </a:endParaRPr>
          </a:p>
          <a:p>
            <a:r>
              <a:rPr lang="en-US" sz="2400" dirty="0">
                <a:solidFill>
                  <a:schemeClr val="tx1"/>
                </a:solidFill>
              </a:rPr>
              <a:t>Pipelines are Jenkins jobs enabled by the Pipeline (formerly called “workflow”) plugin and built with simple text scripts that use a Pipeline DSL (domain-specific language) based on the Groovy programming language</a:t>
            </a:r>
          </a:p>
          <a:p>
            <a:endParaRPr lang="en-US" sz="2400" dirty="0">
              <a:solidFill>
                <a:schemeClr val="tx1"/>
              </a:solidFill>
            </a:endParaRPr>
          </a:p>
          <a:p>
            <a:r>
              <a:rPr lang="en-US" sz="2400" dirty="0">
                <a:solidFill>
                  <a:schemeClr val="tx1"/>
                </a:solidFill>
              </a:rPr>
              <a:t>Pipelines leverage the power of multiple steps to execute both simple and complex tasks according to parameters that you establish. </a:t>
            </a:r>
          </a:p>
          <a:p>
            <a:endParaRPr lang="en-US" sz="2400" dirty="0">
              <a:solidFill>
                <a:schemeClr val="tx1"/>
              </a:solidFill>
            </a:endParaRPr>
          </a:p>
          <a:p>
            <a:r>
              <a:rPr lang="en-US" sz="2400" dirty="0">
                <a:solidFill>
                  <a:schemeClr val="tx1"/>
                </a:solidFill>
              </a:rPr>
              <a:t>Once created, pipelines can build code and orchestrate the work required to drive applications from commit to delivery.</a:t>
            </a:r>
          </a:p>
          <a:p>
            <a:pPr marL="0" indent="0">
              <a:buNone/>
            </a:pPr>
            <a:endParaRPr lang="en-US" sz="2400" b="1" i="1" u="sng" dirty="0">
              <a:solidFill>
                <a:schemeClr val="tx1"/>
              </a:solidFill>
            </a:endParaRPr>
          </a:p>
        </p:txBody>
      </p:sp>
      <p:pic>
        <p:nvPicPr>
          <p:cNvPr id="7" name="Picture 6" descr="A screenshot of a cell phone&#10;&#10;Description automatically generated">
            <a:extLst>
              <a:ext uri="{FF2B5EF4-FFF2-40B4-BE49-F238E27FC236}">
                <a16:creationId xmlns:a16="http://schemas.microsoft.com/office/drawing/2014/main" id="{1C89B7A9-8394-4B4A-9AB9-2A7BD115A18D}"/>
              </a:ext>
            </a:extLst>
          </p:cNvPr>
          <p:cNvPicPr>
            <a:picLocks noChangeAspect="1"/>
          </p:cNvPicPr>
          <p:nvPr/>
        </p:nvPicPr>
        <p:blipFill>
          <a:blip r:embed="rId3"/>
          <a:stretch>
            <a:fillRect/>
          </a:stretch>
        </p:blipFill>
        <p:spPr>
          <a:xfrm>
            <a:off x="5380901" y="235576"/>
            <a:ext cx="6811099" cy="1692166"/>
          </a:xfrm>
          <a:prstGeom prst="rect">
            <a:avLst/>
          </a:prstGeom>
        </p:spPr>
      </p:pic>
      <p:pic>
        <p:nvPicPr>
          <p:cNvPr id="8" name="Picture 2" descr="Image result for jenkins">
            <a:extLst>
              <a:ext uri="{FF2B5EF4-FFF2-40B4-BE49-F238E27FC236}">
                <a16:creationId xmlns:a16="http://schemas.microsoft.com/office/drawing/2014/main" id="{DF765D00-D496-4AFE-915B-1A59CCFCE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024" y="197160"/>
            <a:ext cx="1192007" cy="119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40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260A38-DB59-4179-8689-F56260C96275}"/>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JENKINS PIPELINES</a:t>
            </a:r>
            <a:endParaRPr lang="sv-SE" b="1" i="1" dirty="0">
              <a:solidFill>
                <a:srgbClr val="FFC000"/>
              </a:solidFill>
              <a:effectLst>
                <a:outerShdw blurRad="38100" dist="38100" dir="2700000" algn="tl">
                  <a:srgbClr val="000000">
                    <a:alpha val="43137"/>
                  </a:srgbClr>
                </a:outerShdw>
              </a:effectLst>
            </a:endParaRPr>
          </a:p>
        </p:txBody>
      </p:sp>
      <p:graphicFrame>
        <p:nvGraphicFramePr>
          <p:cNvPr id="10" name="Diagram 9">
            <a:extLst>
              <a:ext uri="{FF2B5EF4-FFF2-40B4-BE49-F238E27FC236}">
                <a16:creationId xmlns:a16="http://schemas.microsoft.com/office/drawing/2014/main" id="{6CC9CB8F-8FE4-4C4B-96C5-7A14486782A3}"/>
              </a:ext>
            </a:extLst>
          </p:cNvPr>
          <p:cNvGraphicFramePr/>
          <p:nvPr>
            <p:extLst>
              <p:ext uri="{D42A27DB-BD31-4B8C-83A1-F6EECF244321}">
                <p14:modId xmlns:p14="http://schemas.microsoft.com/office/powerpoint/2010/main" val="578497718"/>
              </p:ext>
            </p:extLst>
          </p:nvPr>
        </p:nvGraphicFramePr>
        <p:xfrm>
          <a:off x="1387364" y="252415"/>
          <a:ext cx="11382705" cy="6437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77BCF478-25F9-4F26-B675-50DAB15E1C92}"/>
              </a:ext>
            </a:extLst>
          </p:cNvPr>
          <p:cNvPicPr>
            <a:picLocks noChangeAspect="1"/>
          </p:cNvPicPr>
          <p:nvPr/>
        </p:nvPicPr>
        <p:blipFill>
          <a:blip r:embed="rId8"/>
          <a:stretch>
            <a:fillRect/>
          </a:stretch>
        </p:blipFill>
        <p:spPr>
          <a:xfrm>
            <a:off x="304799" y="2279026"/>
            <a:ext cx="4803928" cy="1865672"/>
          </a:xfrm>
          <a:prstGeom prst="rect">
            <a:avLst/>
          </a:prstGeom>
        </p:spPr>
      </p:pic>
      <p:pic>
        <p:nvPicPr>
          <p:cNvPr id="13" name="Picture 2" descr="Image result for jenkins">
            <a:extLst>
              <a:ext uri="{FF2B5EF4-FFF2-40B4-BE49-F238E27FC236}">
                <a16:creationId xmlns:a16="http://schemas.microsoft.com/office/drawing/2014/main" id="{DA27D00F-E3AD-428E-A3EC-1B7F107C8B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5679" y="266974"/>
            <a:ext cx="928301" cy="928301"/>
          </a:xfrm>
          <a:prstGeom prst="rect">
            <a:avLst/>
          </a:prstGeom>
          <a:noFill/>
          <a:extLst>
            <a:ext uri="{909E8E84-426E-40DD-AFC4-6F175D3DCCD1}">
              <a14:hiddenFill xmlns:a14="http://schemas.microsoft.com/office/drawing/2010/main">
                <a:solidFill>
                  <a:srgbClr val="FFFFFF"/>
                </a:solidFill>
              </a14:hiddenFill>
            </a:ext>
          </a:extLst>
        </p:spPr>
      </p:pic>
      <p:sp>
        <p:nvSpPr>
          <p:cNvPr id="6" name="Explosion: 8 Points 5">
            <a:extLst>
              <a:ext uri="{FF2B5EF4-FFF2-40B4-BE49-F238E27FC236}">
                <a16:creationId xmlns:a16="http://schemas.microsoft.com/office/drawing/2014/main" id="{20A2EE82-606D-4096-ABF8-611AF8EDC105}"/>
              </a:ext>
            </a:extLst>
          </p:cNvPr>
          <p:cNvSpPr/>
          <p:nvPr/>
        </p:nvSpPr>
        <p:spPr>
          <a:xfrm rot="20840833">
            <a:off x="9542197" y="176310"/>
            <a:ext cx="2323555" cy="2149324"/>
          </a:xfrm>
          <a:prstGeom prst="irregularSeal1">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GROOVY DSL</a:t>
            </a:r>
          </a:p>
        </p:txBody>
      </p:sp>
      <p:sp>
        <p:nvSpPr>
          <p:cNvPr id="7" name="Explosion: 8 Points 6">
            <a:extLst>
              <a:ext uri="{FF2B5EF4-FFF2-40B4-BE49-F238E27FC236}">
                <a16:creationId xmlns:a16="http://schemas.microsoft.com/office/drawing/2014/main" id="{5B7D1B68-D578-4DA4-A48D-F57B70CE70AB}"/>
              </a:ext>
            </a:extLst>
          </p:cNvPr>
          <p:cNvSpPr/>
          <p:nvPr/>
        </p:nvSpPr>
        <p:spPr>
          <a:xfrm rot="20840833">
            <a:off x="9576845" y="3782139"/>
            <a:ext cx="2378567" cy="2423899"/>
          </a:xfrm>
          <a:prstGeom prst="irregularSeal1">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Parameters input to Pipeline</a:t>
            </a:r>
          </a:p>
        </p:txBody>
      </p:sp>
    </p:spTree>
    <p:extLst>
      <p:ext uri="{BB962C8B-B14F-4D97-AF65-F5344CB8AC3E}">
        <p14:creationId xmlns:p14="http://schemas.microsoft.com/office/powerpoint/2010/main" val="19038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2DD6A2-9180-4CD6-AF4A-A36050F1389E}"/>
              </a:ext>
            </a:extLst>
          </p:cNvPr>
          <p:cNvSpPr>
            <a:spLocks noGrp="1"/>
          </p:cNvSpPr>
          <p:nvPr>
            <p:ph idx="1"/>
          </p:nvPr>
        </p:nvSpPr>
        <p:spPr>
          <a:xfrm>
            <a:off x="385699" y="1253331"/>
            <a:ext cx="7844161" cy="4351338"/>
          </a:xfrm>
        </p:spPr>
        <p:txBody>
          <a:bodyPr>
            <a:normAutofit/>
          </a:bodyPr>
          <a:lstStyle/>
          <a:p>
            <a:r>
              <a:rPr lang="en-US" sz="2400" dirty="0">
                <a:solidFill>
                  <a:schemeClr val="tx1"/>
                </a:solidFill>
              </a:rPr>
              <a:t>DEVOPS LIFECYCLE AND PRACTICES</a:t>
            </a:r>
          </a:p>
          <a:p>
            <a:r>
              <a:rPr lang="en-US" sz="2400" dirty="0">
                <a:solidFill>
                  <a:schemeClr val="tx1"/>
                </a:solidFill>
              </a:rPr>
              <a:t>INTRO TO CI/CD – WHAT &amp; WHY?</a:t>
            </a:r>
          </a:p>
          <a:p>
            <a:r>
              <a:rPr lang="en-US" sz="2400" dirty="0">
                <a:solidFill>
                  <a:schemeClr val="tx1"/>
                </a:solidFill>
              </a:rPr>
              <a:t>INTRO TO JENKINS - WHAT &amp; WHY?</a:t>
            </a:r>
          </a:p>
          <a:p>
            <a:r>
              <a:rPr lang="en-US" sz="2400" dirty="0">
                <a:solidFill>
                  <a:schemeClr val="tx1"/>
                </a:solidFill>
              </a:rPr>
              <a:t>LIVE JENKINS DEMO</a:t>
            </a:r>
          </a:p>
          <a:p>
            <a:r>
              <a:rPr lang="en-US" sz="2400" dirty="0">
                <a:solidFill>
                  <a:schemeClr val="tx1"/>
                </a:solidFill>
              </a:rPr>
              <a:t>CI/CD PIPELINES USING JENKINS</a:t>
            </a:r>
            <a:endParaRPr lang="te-IN" sz="2400" dirty="0">
              <a:solidFill>
                <a:schemeClr val="tx1"/>
              </a:solidFill>
            </a:endParaRPr>
          </a:p>
        </p:txBody>
      </p:sp>
      <p:sp>
        <p:nvSpPr>
          <p:cNvPr id="4" name="Title 1">
            <a:extLst>
              <a:ext uri="{FF2B5EF4-FFF2-40B4-BE49-F238E27FC236}">
                <a16:creationId xmlns:a16="http://schemas.microsoft.com/office/drawing/2014/main" id="{16EF99AA-891E-4AB9-B7D8-2A527081D06C}"/>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WHAT DID WE LEARN TODAY?</a:t>
            </a:r>
            <a:endParaRPr lang="sv-SE" b="1" i="1" dirty="0">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415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4516239" cy="784533"/>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DevOps: LIFECYCLE</a:t>
            </a:r>
            <a:endParaRPr lang="sv-SE" b="1" i="1" dirty="0">
              <a:solidFill>
                <a:srgbClr val="FFC000"/>
              </a:solidFill>
              <a:effectLst>
                <a:outerShdw blurRad="38100" dist="38100" dir="2700000" algn="tl">
                  <a:srgbClr val="000000">
                    <a:alpha val="43137"/>
                  </a:srgbClr>
                </a:outerShdw>
              </a:effectLst>
            </a:endParaRPr>
          </a:p>
        </p:txBody>
      </p:sp>
      <p:pic>
        <p:nvPicPr>
          <p:cNvPr id="6146" name="Picture 2">
            <a:extLst>
              <a:ext uri="{FF2B5EF4-FFF2-40B4-BE49-F238E27FC236}">
                <a16:creationId xmlns:a16="http://schemas.microsoft.com/office/drawing/2014/main" id="{02BB0A9F-B93B-44F6-AB48-B57C66791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77" y="644681"/>
            <a:ext cx="10810875" cy="57626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1D55E17-B6EC-42A7-8712-B59CE0FF163C}"/>
              </a:ext>
            </a:extLst>
          </p:cNvPr>
          <p:cNvPicPr>
            <a:picLocks noChangeAspect="1"/>
          </p:cNvPicPr>
          <p:nvPr/>
        </p:nvPicPr>
        <p:blipFill>
          <a:blip r:embed="rId4"/>
          <a:stretch>
            <a:fillRect/>
          </a:stretch>
        </p:blipFill>
        <p:spPr>
          <a:xfrm>
            <a:off x="2967268" y="1953115"/>
            <a:ext cx="5666912" cy="3211250"/>
          </a:xfrm>
          <a:prstGeom prst="rect">
            <a:avLst/>
          </a:prstGeom>
        </p:spPr>
      </p:pic>
    </p:spTree>
    <p:extLst>
      <p:ext uri="{BB962C8B-B14F-4D97-AF65-F5344CB8AC3E}">
        <p14:creationId xmlns:p14="http://schemas.microsoft.com/office/powerpoint/2010/main" val="283990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1000"/>
                                        <p:tgtEl>
                                          <p:spTgt spid="6146"/>
                                        </p:tgtEl>
                                      </p:cBhvr>
                                    </p:animEffect>
                                    <p:anim calcmode="lin" valueType="num">
                                      <p:cBhvr>
                                        <p:cTn id="16" dur="1000" fill="hold"/>
                                        <p:tgtEl>
                                          <p:spTgt spid="6146"/>
                                        </p:tgtEl>
                                        <p:attrNameLst>
                                          <p:attrName>ppt_x</p:attrName>
                                        </p:attrNameLst>
                                      </p:cBhvr>
                                      <p:tavLst>
                                        <p:tav tm="0">
                                          <p:val>
                                            <p:strVal val="#ppt_x"/>
                                          </p:val>
                                        </p:tav>
                                        <p:tav tm="100000">
                                          <p:val>
                                            <p:strVal val="#ppt_x"/>
                                          </p:val>
                                        </p:tav>
                                      </p:tavLst>
                                    </p:anim>
                                    <p:anim calcmode="lin" valueType="num">
                                      <p:cBhvr>
                                        <p:cTn id="17"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xplosion: 14 Points 21">
            <a:extLst>
              <a:ext uri="{FF2B5EF4-FFF2-40B4-BE49-F238E27FC236}">
                <a16:creationId xmlns:a16="http://schemas.microsoft.com/office/drawing/2014/main" id="{3B854385-8D2F-4738-9653-8BCCB19FD360}"/>
              </a:ext>
            </a:extLst>
          </p:cNvPr>
          <p:cNvSpPr/>
          <p:nvPr/>
        </p:nvSpPr>
        <p:spPr>
          <a:xfrm>
            <a:off x="261561" y="1130772"/>
            <a:ext cx="1999282" cy="1231850"/>
          </a:xfrm>
          <a:prstGeom prst="irregularSeal2">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sv-SE" dirty="0"/>
          </a:p>
        </p:txBody>
      </p:sp>
      <p:pic>
        <p:nvPicPr>
          <p:cNvPr id="4" name="Picture 2" descr="Continuous Integration">
            <a:extLst>
              <a:ext uri="{FF2B5EF4-FFF2-40B4-BE49-F238E27FC236}">
                <a16:creationId xmlns:a16="http://schemas.microsoft.com/office/drawing/2014/main" id="{1CCCBF13-39B1-49F1-9732-415B36133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235" y="3643923"/>
            <a:ext cx="1190625" cy="1200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CE835B4-1C9F-4C7B-9ECC-9CDA96E8952A}"/>
              </a:ext>
            </a:extLst>
          </p:cNvPr>
          <p:cNvSpPr/>
          <p:nvPr/>
        </p:nvSpPr>
        <p:spPr>
          <a:xfrm>
            <a:off x="0" y="4844073"/>
            <a:ext cx="4521686" cy="523220"/>
          </a:xfrm>
          <a:prstGeom prst="rect">
            <a:avLst/>
          </a:prstGeom>
          <a:noFill/>
        </p:spPr>
        <p:txBody>
          <a:bodyPr wrap="none" lIns="91440" tIns="45720" rIns="91440" bIns="45720">
            <a:spAutoFit/>
          </a:bodyPr>
          <a:lstStyle/>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CONTINUOUS INTEGRATION</a:t>
            </a:r>
          </a:p>
        </p:txBody>
      </p:sp>
      <p:pic>
        <p:nvPicPr>
          <p:cNvPr id="6" name="Picture 4" descr="Continuous Delivery">
            <a:extLst>
              <a:ext uri="{FF2B5EF4-FFF2-40B4-BE49-F238E27FC236}">
                <a16:creationId xmlns:a16="http://schemas.microsoft.com/office/drawing/2014/main" id="{F502BA53-78D9-4182-B491-E7169C3FB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938" y="1828850"/>
            <a:ext cx="1190625" cy="12001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C63DAA6-AE58-427E-BAC7-0391B8FA7FE6}"/>
              </a:ext>
            </a:extLst>
          </p:cNvPr>
          <p:cNvSpPr/>
          <p:nvPr/>
        </p:nvSpPr>
        <p:spPr>
          <a:xfrm>
            <a:off x="3727275" y="3109353"/>
            <a:ext cx="3742051" cy="523220"/>
          </a:xfrm>
          <a:prstGeom prst="rect">
            <a:avLst/>
          </a:prstGeom>
          <a:noFill/>
        </p:spPr>
        <p:txBody>
          <a:bodyPr wrap="none" lIns="91440" tIns="45720" rIns="91440" bIns="45720">
            <a:spAutoFit/>
          </a:bodyPr>
          <a:lstStyle/>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CONTINUOUS DELIVERY</a:t>
            </a:r>
          </a:p>
        </p:txBody>
      </p:sp>
      <p:sp>
        <p:nvSpPr>
          <p:cNvPr id="10" name="Rectangle 9">
            <a:extLst>
              <a:ext uri="{FF2B5EF4-FFF2-40B4-BE49-F238E27FC236}">
                <a16:creationId xmlns:a16="http://schemas.microsoft.com/office/drawing/2014/main" id="{F4305CF4-DAC4-4A75-A68F-F081105B3541}"/>
              </a:ext>
            </a:extLst>
          </p:cNvPr>
          <p:cNvSpPr/>
          <p:nvPr/>
        </p:nvSpPr>
        <p:spPr>
          <a:xfrm>
            <a:off x="6943115" y="1374634"/>
            <a:ext cx="4383444" cy="523220"/>
          </a:xfrm>
          <a:prstGeom prst="rect">
            <a:avLst/>
          </a:prstGeom>
          <a:noFill/>
        </p:spPr>
        <p:txBody>
          <a:bodyPr wrap="none" lIns="91440" tIns="45720" rIns="91440" bIns="45720">
            <a:spAutoFit/>
          </a:bodyPr>
          <a:lstStyle/>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CONTINUOUS DEPLOYMENT</a:t>
            </a:r>
          </a:p>
        </p:txBody>
      </p:sp>
      <p:pic>
        <p:nvPicPr>
          <p:cNvPr id="11" name="Picture 6" descr="Infrastructure as Code">
            <a:extLst>
              <a:ext uri="{FF2B5EF4-FFF2-40B4-BE49-F238E27FC236}">
                <a16:creationId xmlns:a16="http://schemas.microsoft.com/office/drawing/2014/main" id="{24145ECC-704A-4C68-9F9F-8A0BF9FE0B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8588" y="4021606"/>
            <a:ext cx="1190625" cy="12001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70BC03C-3F1F-4DB7-A925-2DBD086246EA}"/>
              </a:ext>
            </a:extLst>
          </p:cNvPr>
          <p:cNvSpPr/>
          <p:nvPr/>
        </p:nvSpPr>
        <p:spPr>
          <a:xfrm>
            <a:off x="7670316" y="5367293"/>
            <a:ext cx="4247061" cy="523220"/>
          </a:xfrm>
          <a:prstGeom prst="rect">
            <a:avLst/>
          </a:prstGeom>
          <a:noFill/>
        </p:spPr>
        <p:txBody>
          <a:bodyPr wrap="none" lIns="91440" tIns="45720" rIns="91440" bIns="45720">
            <a:spAutoFit/>
          </a:bodyPr>
          <a:lstStyle/>
          <a:p>
            <a:pPr algn="ctr"/>
            <a:r>
              <a:rPr lang="en-US"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INFRASTRUCTURE AS CODE</a:t>
            </a:r>
          </a:p>
        </p:txBody>
      </p:sp>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4516239" cy="784533"/>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DevOps: PRACTICES</a:t>
            </a:r>
            <a:endParaRPr lang="sv-SE" b="1" i="1" dirty="0">
              <a:solidFill>
                <a:srgbClr val="FFC000"/>
              </a:solidFill>
              <a:effectLst>
                <a:outerShdw blurRad="38100" dist="38100" dir="2700000" algn="tl">
                  <a:srgbClr val="000000">
                    <a:alpha val="43137"/>
                  </a:srgbClr>
                </a:outerShdw>
              </a:effectLst>
            </a:endParaRPr>
          </a:p>
        </p:txBody>
      </p:sp>
      <p:pic>
        <p:nvPicPr>
          <p:cNvPr id="1026" name="Picture 2" descr="Image result for continuous deployment symbols">
            <a:extLst>
              <a:ext uri="{FF2B5EF4-FFF2-40B4-BE49-F238E27FC236}">
                <a16:creationId xmlns:a16="http://schemas.microsoft.com/office/drawing/2014/main" id="{3B157F81-A57D-4E20-9C6E-6ED6AB9237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1456" y="80981"/>
            <a:ext cx="1293653" cy="129365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6A68D433-9314-4678-A456-78864C53106D}"/>
              </a:ext>
            </a:extLst>
          </p:cNvPr>
          <p:cNvSpPr txBox="1">
            <a:spLocks/>
          </p:cNvSpPr>
          <p:nvPr/>
        </p:nvSpPr>
        <p:spPr>
          <a:xfrm rot="20822853">
            <a:off x="532024" y="1449999"/>
            <a:ext cx="1488664" cy="784533"/>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CI / CD</a:t>
            </a:r>
            <a:endParaRPr lang="sv-SE" b="1" i="1" dirty="0">
              <a:solidFill>
                <a:srgbClr val="FFC000"/>
              </a:solidFill>
              <a:effectLst>
                <a:outerShdw blurRad="38100" dist="38100" dir="2700000" algn="tl">
                  <a:srgbClr val="000000">
                    <a:alpha val="43137"/>
                  </a:srgbClr>
                </a:outerShdw>
              </a:effectLst>
            </a:endParaRPr>
          </a:p>
        </p:txBody>
      </p:sp>
      <p:cxnSp>
        <p:nvCxnSpPr>
          <p:cNvPr id="3" name="Straight Arrow Connector 2">
            <a:extLst>
              <a:ext uri="{FF2B5EF4-FFF2-40B4-BE49-F238E27FC236}">
                <a16:creationId xmlns:a16="http://schemas.microsoft.com/office/drawing/2014/main" id="{84C5ECB0-3D8A-4B54-BF48-A482DC4A4099}"/>
              </a:ext>
            </a:extLst>
          </p:cNvPr>
          <p:cNvCxnSpPr>
            <a:cxnSpLocks/>
            <a:endCxn id="4" idx="0"/>
          </p:cNvCxnSpPr>
          <p:nvPr/>
        </p:nvCxnSpPr>
        <p:spPr>
          <a:xfrm>
            <a:off x="895546" y="2052177"/>
            <a:ext cx="742002" cy="15917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D88EC2C-DAC2-40A1-A699-DBC9E386A6D9}"/>
              </a:ext>
            </a:extLst>
          </p:cNvPr>
          <p:cNvCxnSpPr>
            <a:cxnSpLocks/>
            <a:stCxn id="14" idx="3"/>
            <a:endCxn id="6" idx="1"/>
          </p:cNvCxnSpPr>
          <p:nvPr/>
        </p:nvCxnSpPr>
        <p:spPr>
          <a:xfrm>
            <a:off x="2001750" y="1675430"/>
            <a:ext cx="2900188" cy="7534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1F1AC2AA-5A38-4D9F-B630-D14241FBDC81}"/>
              </a:ext>
            </a:extLst>
          </p:cNvPr>
          <p:cNvCxnSpPr>
            <a:cxnSpLocks/>
            <a:stCxn id="14" idx="3"/>
            <a:endCxn id="1026" idx="2"/>
          </p:cNvCxnSpPr>
          <p:nvPr/>
        </p:nvCxnSpPr>
        <p:spPr>
          <a:xfrm flipV="1">
            <a:off x="2001750" y="727808"/>
            <a:ext cx="6369706" cy="947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80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1000"/>
                                        <p:tgtEl>
                                          <p:spTgt spid="20"/>
                                        </p:tgtEl>
                                      </p:cBhvr>
                                    </p:animEffect>
                                    <p:anim calcmode="lin" valueType="num">
                                      <p:cBhvr>
                                        <p:cTn id="46" dur="1000" fill="hold"/>
                                        <p:tgtEl>
                                          <p:spTgt spid="20"/>
                                        </p:tgtEl>
                                        <p:attrNameLst>
                                          <p:attrName>ppt_x</p:attrName>
                                        </p:attrNameLst>
                                      </p:cBhvr>
                                      <p:tavLst>
                                        <p:tav tm="0">
                                          <p:val>
                                            <p:strVal val="#ppt_x"/>
                                          </p:val>
                                        </p:tav>
                                        <p:tav tm="100000">
                                          <p:val>
                                            <p:strVal val="#ppt_x"/>
                                          </p:val>
                                        </p:tav>
                                      </p:tavLst>
                                    </p:anim>
                                    <p:anim calcmode="lin" valueType="num">
                                      <p:cBhvr>
                                        <p:cTn id="4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barn(inVertical)">
                                      <p:cBhvr>
                                        <p:cTn id="52" dur="500"/>
                                        <p:tgtEl>
                                          <p:spTgt spid="102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1000"/>
                                        <p:tgtEl>
                                          <p:spTgt spid="10"/>
                                        </p:tgtEl>
                                      </p:cBhvr>
                                    </p:animEffect>
                                    <p:anim calcmode="lin" valueType="num">
                                      <p:cBhvr>
                                        <p:cTn id="58" dur="1000" fill="hold"/>
                                        <p:tgtEl>
                                          <p:spTgt spid="10"/>
                                        </p:tgtEl>
                                        <p:attrNameLst>
                                          <p:attrName>ppt_x</p:attrName>
                                        </p:attrNameLst>
                                      </p:cBhvr>
                                      <p:tavLst>
                                        <p:tav tm="0">
                                          <p:val>
                                            <p:strVal val="#ppt_x"/>
                                          </p:val>
                                        </p:tav>
                                        <p:tav tm="100000">
                                          <p:val>
                                            <p:strVal val="#ppt_x"/>
                                          </p:val>
                                        </p:tav>
                                      </p:tavLst>
                                    </p:anim>
                                    <p:anim calcmode="lin" valueType="num">
                                      <p:cBhvr>
                                        <p:cTn id="5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arn(inVertical)">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1000"/>
                                        <p:tgtEl>
                                          <p:spTgt spid="12"/>
                                        </p:tgtEl>
                                      </p:cBhvr>
                                    </p:animEffect>
                                    <p:anim calcmode="lin" valueType="num">
                                      <p:cBhvr>
                                        <p:cTn id="70" dur="1000" fill="hold"/>
                                        <p:tgtEl>
                                          <p:spTgt spid="12"/>
                                        </p:tgtEl>
                                        <p:attrNameLst>
                                          <p:attrName>ppt_x</p:attrName>
                                        </p:attrNameLst>
                                      </p:cBhvr>
                                      <p:tavLst>
                                        <p:tav tm="0">
                                          <p:val>
                                            <p:strVal val="#ppt_x"/>
                                          </p:val>
                                        </p:tav>
                                        <p:tav tm="100000">
                                          <p:val>
                                            <p:strVal val="#ppt_x"/>
                                          </p:val>
                                        </p:tav>
                                      </p:tavLst>
                                    </p:anim>
                                    <p:anim calcmode="lin" valueType="num">
                                      <p:cBhvr>
                                        <p:cTn id="7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CI/CD : THE WHAT AND THE WHY?</a:t>
            </a:r>
            <a:endParaRPr lang="sv-SE" b="1" i="1" dirty="0">
              <a:solidFill>
                <a:srgbClr val="FFC000"/>
              </a:solidFill>
              <a:effectLst>
                <a:outerShdw blurRad="38100" dist="38100" dir="2700000" algn="tl">
                  <a:srgbClr val="000000">
                    <a:alpha val="43137"/>
                  </a:srgbClr>
                </a:outerShdw>
              </a:effectLst>
            </a:endParaRPr>
          </a:p>
        </p:txBody>
      </p:sp>
      <p:sp>
        <p:nvSpPr>
          <p:cNvPr id="17" name="Content Placeholder 2">
            <a:extLst>
              <a:ext uri="{FF2B5EF4-FFF2-40B4-BE49-F238E27FC236}">
                <a16:creationId xmlns:a16="http://schemas.microsoft.com/office/drawing/2014/main" id="{0FFC1AFB-FA67-4437-BC9A-60B2A7ECF97F}"/>
              </a:ext>
            </a:extLst>
          </p:cNvPr>
          <p:cNvSpPr>
            <a:spLocks noGrp="1"/>
          </p:cNvSpPr>
          <p:nvPr>
            <p:ph idx="1"/>
          </p:nvPr>
        </p:nvSpPr>
        <p:spPr>
          <a:xfrm>
            <a:off x="1" y="779390"/>
            <a:ext cx="6096000" cy="5715678"/>
          </a:xfrm>
        </p:spPr>
        <p:txBody>
          <a:bodyPr>
            <a:normAutofit/>
          </a:bodyPr>
          <a:lstStyle/>
          <a:p>
            <a:r>
              <a:rPr lang="en-US" sz="2400" dirty="0">
                <a:solidFill>
                  <a:schemeClr val="tx1"/>
                </a:solidFill>
              </a:rPr>
              <a:t>CI/CD is a devops best practice because it addresses the misalignment between developers who want to push changes frequently, with operations that want stable applications.</a:t>
            </a:r>
          </a:p>
          <a:p>
            <a:pPr marL="0" indent="0">
              <a:buNone/>
            </a:pPr>
            <a:endParaRPr lang="en-US" sz="2400" dirty="0">
              <a:solidFill>
                <a:schemeClr val="tx1"/>
              </a:solidFill>
            </a:endParaRPr>
          </a:p>
          <a:p>
            <a:r>
              <a:rPr lang="en-US" sz="2600" dirty="0">
                <a:solidFill>
                  <a:schemeClr val="tx1"/>
                </a:solidFill>
              </a:rPr>
              <a:t>DevOps practices like continuous integration and continuous delivery solve issues quicker and let organizations deliver rapidly in a safe and reliable manner to their customers.</a:t>
            </a:r>
          </a:p>
        </p:txBody>
      </p:sp>
      <p:pic>
        <p:nvPicPr>
          <p:cNvPr id="9" name="Picture 8" descr="A screen shot of a computer&#10;&#10;Description automatically generated">
            <a:extLst>
              <a:ext uri="{FF2B5EF4-FFF2-40B4-BE49-F238E27FC236}">
                <a16:creationId xmlns:a16="http://schemas.microsoft.com/office/drawing/2014/main" id="{F7C15F6C-6CC3-4252-A50E-1F78EEC924CF}"/>
              </a:ext>
            </a:extLst>
          </p:cNvPr>
          <p:cNvPicPr>
            <a:picLocks noChangeAspect="1"/>
          </p:cNvPicPr>
          <p:nvPr/>
        </p:nvPicPr>
        <p:blipFill>
          <a:blip r:embed="rId3"/>
          <a:stretch>
            <a:fillRect/>
          </a:stretch>
        </p:blipFill>
        <p:spPr>
          <a:xfrm>
            <a:off x="5936832" y="2117780"/>
            <a:ext cx="5402483" cy="3038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336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CI : Continuous integration</a:t>
            </a:r>
            <a:endParaRPr lang="sv-SE" b="1" i="1" dirty="0">
              <a:solidFill>
                <a:srgbClr val="FFC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600F32A-D225-4CB8-857A-27827C051206}"/>
              </a:ext>
            </a:extLst>
          </p:cNvPr>
          <p:cNvSpPr>
            <a:spLocks noGrp="1"/>
          </p:cNvSpPr>
          <p:nvPr>
            <p:ph idx="1"/>
          </p:nvPr>
        </p:nvSpPr>
        <p:spPr>
          <a:xfrm>
            <a:off x="262867" y="917001"/>
            <a:ext cx="11161338" cy="5431247"/>
          </a:xfrm>
        </p:spPr>
        <p:txBody>
          <a:bodyPr>
            <a:normAutofit/>
          </a:bodyPr>
          <a:lstStyle/>
          <a:p>
            <a:r>
              <a:rPr lang="en-US" sz="2400" b="1" u="sng" dirty="0">
                <a:solidFill>
                  <a:schemeClr val="tx1"/>
                </a:solidFill>
              </a:rPr>
              <a:t>WHAT? </a:t>
            </a:r>
            <a:r>
              <a:rPr lang="en-US" sz="2400" dirty="0">
                <a:solidFill>
                  <a:schemeClr val="tx1"/>
                </a:solidFill>
              </a:rPr>
              <a:t>- Continuous integration is a DevOps software development practice where developers regularly merge their code changes into a central repository, after which automated builds and tests are run</a:t>
            </a:r>
          </a:p>
          <a:p>
            <a:endParaRPr lang="en-US" sz="2400" dirty="0">
              <a:solidFill>
                <a:schemeClr val="tx1"/>
              </a:solidFill>
            </a:endParaRPr>
          </a:p>
          <a:p>
            <a:r>
              <a:rPr lang="en-US" sz="2400" b="1" u="sng" dirty="0">
                <a:solidFill>
                  <a:schemeClr val="tx1"/>
                </a:solidFill>
              </a:rPr>
              <a:t>WHY? </a:t>
            </a:r>
            <a:r>
              <a:rPr lang="en-US" sz="2400" dirty="0">
                <a:solidFill>
                  <a:schemeClr val="tx1"/>
                </a:solidFill>
              </a:rPr>
              <a:t>– </a:t>
            </a:r>
          </a:p>
          <a:p>
            <a:pPr lvl="1"/>
            <a:r>
              <a:rPr lang="sv-SE" sz="2400" dirty="0" err="1">
                <a:latin typeface="Univers LT Std 47 Cn Lt" panose="020B0406020202040204" pitchFamily="34" charset="0"/>
              </a:rPr>
              <a:t>Improve</a:t>
            </a:r>
            <a:r>
              <a:rPr lang="sv-SE" sz="2400" dirty="0">
                <a:latin typeface="Univers LT Std 47 Cn Lt" panose="020B0406020202040204" pitchFamily="34" charset="0"/>
              </a:rPr>
              <a:t> </a:t>
            </a:r>
            <a:r>
              <a:rPr lang="sv-SE" sz="2400" dirty="0" err="1">
                <a:latin typeface="Univers LT Std 47 Cn Lt" panose="020B0406020202040204" pitchFamily="34" charset="0"/>
              </a:rPr>
              <a:t>Developer</a:t>
            </a:r>
            <a:r>
              <a:rPr lang="sv-SE" sz="2400" dirty="0">
                <a:latin typeface="Univers LT Std 47 Cn Lt" panose="020B0406020202040204" pitchFamily="34" charset="0"/>
              </a:rPr>
              <a:t> </a:t>
            </a:r>
            <a:r>
              <a:rPr lang="sv-SE" sz="2400" dirty="0" err="1">
                <a:latin typeface="Univers LT Std 47 Cn Lt" panose="020B0406020202040204" pitchFamily="34" charset="0"/>
              </a:rPr>
              <a:t>Productivity</a:t>
            </a:r>
            <a:endParaRPr lang="sv-SE" sz="2400" dirty="0">
              <a:latin typeface="Univers LT Std 47 Cn Lt" panose="020B0406020202040204" pitchFamily="34" charset="0"/>
            </a:endParaRPr>
          </a:p>
          <a:p>
            <a:pPr lvl="1"/>
            <a:r>
              <a:rPr lang="sv-SE" sz="2400" dirty="0" err="1">
                <a:latin typeface="Univers LT Std 47 Cn Lt" panose="020B0406020202040204" pitchFamily="34" charset="0"/>
              </a:rPr>
              <a:t>Better</a:t>
            </a:r>
            <a:r>
              <a:rPr lang="sv-SE" sz="2400" dirty="0">
                <a:latin typeface="Univers LT Std 47 Cn Lt" panose="020B0406020202040204" pitchFamily="34" charset="0"/>
              </a:rPr>
              <a:t> Software </a:t>
            </a:r>
            <a:r>
              <a:rPr lang="sv-SE" sz="2400" dirty="0" err="1">
                <a:latin typeface="Univers LT Std 47 Cn Lt" panose="020B0406020202040204" pitchFamily="34" charset="0"/>
              </a:rPr>
              <a:t>Quality</a:t>
            </a:r>
            <a:endParaRPr lang="sv-SE" sz="2400" dirty="0">
              <a:latin typeface="Univers LT Std 47 Cn Lt" panose="020B0406020202040204" pitchFamily="34" charset="0"/>
            </a:endParaRPr>
          </a:p>
          <a:p>
            <a:pPr lvl="1"/>
            <a:r>
              <a:rPr lang="en-US" sz="2400" dirty="0">
                <a:latin typeface="Univers LT Std 47 Cn Lt" panose="020B0406020202040204" pitchFamily="34" charset="0"/>
              </a:rPr>
              <a:t>Find and Address Bugs Quicker</a:t>
            </a:r>
          </a:p>
          <a:p>
            <a:pPr lvl="1"/>
            <a:r>
              <a:rPr lang="sv-SE" sz="2400" dirty="0" err="1">
                <a:latin typeface="Univers LT Std 47 Cn Lt" panose="020B0406020202040204" pitchFamily="34" charset="0"/>
              </a:rPr>
              <a:t>Deliver</a:t>
            </a:r>
            <a:r>
              <a:rPr lang="sv-SE" sz="2400" dirty="0">
                <a:latin typeface="Univers LT Std 47 Cn Lt" panose="020B0406020202040204" pitchFamily="34" charset="0"/>
              </a:rPr>
              <a:t> </a:t>
            </a:r>
            <a:r>
              <a:rPr lang="sv-SE" sz="2400" dirty="0" err="1">
                <a:latin typeface="Univers LT Std 47 Cn Lt" panose="020B0406020202040204" pitchFamily="34" charset="0"/>
              </a:rPr>
              <a:t>Updates</a:t>
            </a:r>
            <a:r>
              <a:rPr lang="sv-SE" sz="2400" dirty="0">
                <a:latin typeface="Univers LT Std 47 Cn Lt" panose="020B0406020202040204" pitchFamily="34" charset="0"/>
              </a:rPr>
              <a:t> Faster</a:t>
            </a:r>
            <a:endParaRPr lang="en-US" sz="2400" dirty="0">
              <a:solidFill>
                <a:schemeClr val="tx1"/>
              </a:solidFill>
            </a:endParaRPr>
          </a:p>
        </p:txBody>
      </p:sp>
      <p:pic>
        <p:nvPicPr>
          <p:cNvPr id="6" name="Picture 5" descr="A picture containing yellow, food, bag, towel&#10;&#10;Description automatically generated">
            <a:extLst>
              <a:ext uri="{FF2B5EF4-FFF2-40B4-BE49-F238E27FC236}">
                <a16:creationId xmlns:a16="http://schemas.microsoft.com/office/drawing/2014/main" id="{5992E4CB-5B9E-4E33-87E9-7EF4989A2C02}"/>
              </a:ext>
            </a:extLst>
          </p:cNvPr>
          <p:cNvPicPr>
            <a:picLocks noChangeAspect="1"/>
          </p:cNvPicPr>
          <p:nvPr/>
        </p:nvPicPr>
        <p:blipFill>
          <a:blip r:embed="rId3"/>
          <a:stretch>
            <a:fillRect/>
          </a:stretch>
        </p:blipFill>
        <p:spPr>
          <a:xfrm>
            <a:off x="6238875" y="3429000"/>
            <a:ext cx="5953125" cy="3429000"/>
          </a:xfrm>
          <a:prstGeom prst="rect">
            <a:avLst/>
          </a:prstGeom>
        </p:spPr>
      </p:pic>
    </p:spTree>
    <p:extLst>
      <p:ext uri="{BB962C8B-B14F-4D97-AF65-F5344CB8AC3E}">
        <p14:creationId xmlns:p14="http://schemas.microsoft.com/office/powerpoint/2010/main" val="39025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CI : Continuous integration</a:t>
            </a:r>
            <a:endParaRPr lang="sv-SE" b="1" i="1" dirty="0">
              <a:solidFill>
                <a:srgbClr val="FFC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600F32A-D225-4CB8-857A-27827C051206}"/>
              </a:ext>
            </a:extLst>
          </p:cNvPr>
          <p:cNvSpPr>
            <a:spLocks noGrp="1"/>
          </p:cNvSpPr>
          <p:nvPr>
            <p:ph idx="1"/>
          </p:nvPr>
        </p:nvSpPr>
        <p:spPr>
          <a:xfrm>
            <a:off x="229383" y="838986"/>
            <a:ext cx="12046699" cy="5288545"/>
          </a:xfrm>
        </p:spPr>
        <p:txBody>
          <a:bodyPr>
            <a:normAutofit/>
          </a:bodyPr>
          <a:lstStyle/>
          <a:p>
            <a:pPr lvl="1"/>
            <a:endParaRPr lang="en-US" sz="2400" dirty="0">
              <a:solidFill>
                <a:schemeClr val="tx1"/>
              </a:solidFill>
            </a:endParaRPr>
          </a:p>
          <a:p>
            <a:r>
              <a:rPr lang="en-US" sz="2400" b="1" u="sng" dirty="0">
                <a:solidFill>
                  <a:schemeClr val="tx1"/>
                </a:solidFill>
              </a:rPr>
              <a:t>HOW? </a:t>
            </a:r>
            <a:r>
              <a:rPr lang="en-US" sz="2400" dirty="0">
                <a:solidFill>
                  <a:schemeClr val="tx1"/>
                </a:solidFill>
              </a:rPr>
              <a:t>-  A continuous integration service automatically builds</a:t>
            </a:r>
            <a:br>
              <a:rPr lang="en-US" sz="2400" dirty="0">
                <a:solidFill>
                  <a:schemeClr val="tx1"/>
                </a:solidFill>
              </a:rPr>
            </a:br>
            <a:r>
              <a:rPr lang="en-US" sz="2400" dirty="0">
                <a:solidFill>
                  <a:schemeClr val="tx1"/>
                </a:solidFill>
              </a:rPr>
              <a:t> and runs unit tests on the new code changes to immediately </a:t>
            </a:r>
            <a:br>
              <a:rPr lang="en-US" sz="2400" dirty="0">
                <a:solidFill>
                  <a:schemeClr val="tx1"/>
                </a:solidFill>
              </a:rPr>
            </a:br>
            <a:r>
              <a:rPr lang="en-US" sz="2400" dirty="0">
                <a:solidFill>
                  <a:schemeClr val="tx1"/>
                </a:solidFill>
              </a:rPr>
              <a:t>surface any errors</a:t>
            </a:r>
          </a:p>
          <a:p>
            <a:endParaRPr lang="en-US" sz="2400" dirty="0">
              <a:solidFill>
                <a:schemeClr val="tx1"/>
              </a:solidFill>
            </a:endParaRPr>
          </a:p>
          <a:p>
            <a:r>
              <a:rPr lang="en-US" sz="2400" dirty="0">
                <a:solidFill>
                  <a:schemeClr val="tx1"/>
                </a:solidFill>
              </a:rPr>
              <a:t>Teams use build definitions to ensure that every commit to the </a:t>
            </a:r>
            <a:br>
              <a:rPr lang="en-US" sz="2400" dirty="0">
                <a:solidFill>
                  <a:schemeClr val="tx1"/>
                </a:solidFill>
              </a:rPr>
            </a:br>
            <a:r>
              <a:rPr lang="en-US" sz="2400" dirty="0">
                <a:solidFill>
                  <a:schemeClr val="tx1"/>
                </a:solidFill>
              </a:rPr>
              <a:t>master branch triggers the automated build and testing processes  </a:t>
            </a:r>
          </a:p>
          <a:p>
            <a:endParaRPr lang="en-US" sz="2400" dirty="0">
              <a:solidFill>
                <a:schemeClr val="tx1"/>
              </a:solidFill>
            </a:endParaRPr>
          </a:p>
          <a:p>
            <a:r>
              <a:rPr lang="en-US" sz="2400" dirty="0">
                <a:solidFill>
                  <a:schemeClr val="tx1"/>
                </a:solidFill>
              </a:rPr>
              <a:t>Automated tests run for every build to ensure builds maintain a </a:t>
            </a:r>
            <a:br>
              <a:rPr lang="en-US" sz="2400" dirty="0">
                <a:solidFill>
                  <a:schemeClr val="tx1"/>
                </a:solidFill>
              </a:rPr>
            </a:br>
            <a:r>
              <a:rPr lang="en-US" sz="2400" dirty="0">
                <a:solidFill>
                  <a:schemeClr val="tx1"/>
                </a:solidFill>
              </a:rPr>
              <a:t>consistent quality</a:t>
            </a:r>
            <a:endParaRPr lang="en-US" sz="3200" dirty="0">
              <a:solidFill>
                <a:schemeClr val="tx1"/>
              </a:solidFill>
            </a:endParaRPr>
          </a:p>
          <a:p>
            <a:pPr marL="0" indent="0">
              <a:buNone/>
            </a:pPr>
            <a:endParaRPr lang="en-US" sz="2400" dirty="0">
              <a:solidFill>
                <a:schemeClr val="tx1"/>
              </a:solidFill>
            </a:endParaRPr>
          </a:p>
        </p:txBody>
      </p:sp>
      <p:pic>
        <p:nvPicPr>
          <p:cNvPr id="5" name="Picture 4" descr="A close up of a sign&#10;&#10;Description automatically generated">
            <a:extLst>
              <a:ext uri="{FF2B5EF4-FFF2-40B4-BE49-F238E27FC236}">
                <a16:creationId xmlns:a16="http://schemas.microsoft.com/office/drawing/2014/main" id="{65760717-F1AE-43CE-8B31-15CDB025C301}"/>
              </a:ext>
            </a:extLst>
          </p:cNvPr>
          <p:cNvPicPr>
            <a:picLocks noChangeAspect="1"/>
          </p:cNvPicPr>
          <p:nvPr/>
        </p:nvPicPr>
        <p:blipFill>
          <a:blip r:embed="rId3"/>
          <a:stretch>
            <a:fillRect/>
          </a:stretch>
        </p:blipFill>
        <p:spPr>
          <a:xfrm>
            <a:off x="8470992" y="4718420"/>
            <a:ext cx="3721008" cy="213958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CB0C52A-0538-46A6-A25F-05EDAB8A9C31}"/>
              </a:ext>
            </a:extLst>
          </p:cNvPr>
          <p:cNvPicPr>
            <a:picLocks noChangeAspect="1"/>
          </p:cNvPicPr>
          <p:nvPr/>
        </p:nvPicPr>
        <p:blipFill rotWithShape="1">
          <a:blip r:embed="rId4"/>
          <a:srcRect l="50841"/>
          <a:stretch/>
        </p:blipFill>
        <p:spPr>
          <a:xfrm>
            <a:off x="7914563" y="480875"/>
            <a:ext cx="3816158" cy="27622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7718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68917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CI : Continuous integration</a:t>
            </a:r>
            <a:endParaRPr lang="sv-SE" b="1" i="1" dirty="0">
              <a:solidFill>
                <a:srgbClr val="FFC000"/>
              </a:solidFill>
              <a:effectLst>
                <a:outerShdw blurRad="38100" dist="38100" dir="2700000" algn="tl">
                  <a:srgbClr val="000000">
                    <a:alpha val="43137"/>
                  </a:srgbClr>
                </a:outerShdw>
              </a:effectLst>
            </a:endParaRPr>
          </a:p>
        </p:txBody>
      </p:sp>
      <p:pic>
        <p:nvPicPr>
          <p:cNvPr id="6" name="Picture 5" descr="A screenshot of a cell phone&#10;&#10;Description automatically generated">
            <a:extLst>
              <a:ext uri="{FF2B5EF4-FFF2-40B4-BE49-F238E27FC236}">
                <a16:creationId xmlns:a16="http://schemas.microsoft.com/office/drawing/2014/main" id="{ECB0C52A-0538-46A6-A25F-05EDAB8A9C31}"/>
              </a:ext>
            </a:extLst>
          </p:cNvPr>
          <p:cNvPicPr>
            <a:picLocks noChangeAspect="1"/>
          </p:cNvPicPr>
          <p:nvPr/>
        </p:nvPicPr>
        <p:blipFill rotWithShape="1">
          <a:blip r:embed="rId3"/>
          <a:srcRect l="50841"/>
          <a:stretch/>
        </p:blipFill>
        <p:spPr>
          <a:xfrm>
            <a:off x="7914563" y="480875"/>
            <a:ext cx="3816158" cy="27622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6" name="Picture 2" descr="Basic workflow screenshot | Atlassian CI/CD">
            <a:extLst>
              <a:ext uri="{FF2B5EF4-FFF2-40B4-BE49-F238E27FC236}">
                <a16:creationId xmlns:a16="http://schemas.microsoft.com/office/drawing/2014/main" id="{E2116694-0768-4A84-A3BD-B3D86A0F9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337" y="1024732"/>
            <a:ext cx="6517918" cy="36663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CI/CD pipelines? Can someone explain in detail? - Quora">
            <a:extLst>
              <a:ext uri="{FF2B5EF4-FFF2-40B4-BE49-F238E27FC236}">
                <a16:creationId xmlns:a16="http://schemas.microsoft.com/office/drawing/2014/main" id="{C506C632-6C43-4313-978F-00A062412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880" y="4857818"/>
            <a:ext cx="6810703" cy="190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09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10986494" cy="822241"/>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CD : continuous DELIVERY &amp; deployment</a:t>
            </a:r>
            <a:endParaRPr lang="sv-SE" b="1" i="1" dirty="0">
              <a:solidFill>
                <a:srgbClr val="FFC000"/>
              </a:solidFill>
              <a:effectLst>
                <a:outerShdw blurRad="38100" dist="38100" dir="2700000" algn="tl">
                  <a:srgbClr val="000000">
                    <a:alpha val="43137"/>
                  </a:srgbClr>
                </a:outerShdw>
              </a:effectLst>
            </a:endParaRPr>
          </a:p>
        </p:txBody>
      </p:sp>
      <p:pic>
        <p:nvPicPr>
          <p:cNvPr id="3" name="Picture 2" descr="A screenshot of a video game&#10;&#10;Description automatically generated">
            <a:extLst>
              <a:ext uri="{FF2B5EF4-FFF2-40B4-BE49-F238E27FC236}">
                <a16:creationId xmlns:a16="http://schemas.microsoft.com/office/drawing/2014/main" id="{35CB8E1D-9C35-4845-89E6-3E8B352E392D}"/>
              </a:ext>
            </a:extLst>
          </p:cNvPr>
          <p:cNvPicPr>
            <a:picLocks noChangeAspect="1"/>
          </p:cNvPicPr>
          <p:nvPr/>
        </p:nvPicPr>
        <p:blipFill rotWithShape="1">
          <a:blip r:embed="rId3"/>
          <a:srcRect b="11553"/>
          <a:stretch/>
        </p:blipFill>
        <p:spPr>
          <a:xfrm>
            <a:off x="191677" y="1074656"/>
            <a:ext cx="4663127" cy="4639912"/>
          </a:xfrm>
          <a:prstGeom prst="rect">
            <a:avLst/>
          </a:prstGeom>
        </p:spPr>
      </p:pic>
      <p:pic>
        <p:nvPicPr>
          <p:cNvPr id="5" name="Picture 4" descr="A picture containing table, truck, sitting, desk&#10;&#10;Description automatically generated">
            <a:extLst>
              <a:ext uri="{FF2B5EF4-FFF2-40B4-BE49-F238E27FC236}">
                <a16:creationId xmlns:a16="http://schemas.microsoft.com/office/drawing/2014/main" id="{8E093518-72F5-47EA-BD21-A92F6B20D33F}"/>
              </a:ext>
            </a:extLst>
          </p:cNvPr>
          <p:cNvPicPr>
            <a:picLocks noChangeAspect="1"/>
          </p:cNvPicPr>
          <p:nvPr/>
        </p:nvPicPr>
        <p:blipFill>
          <a:blip r:embed="rId4"/>
          <a:stretch>
            <a:fillRect/>
          </a:stretch>
        </p:blipFill>
        <p:spPr>
          <a:xfrm>
            <a:off x="5108529" y="3558283"/>
            <a:ext cx="6891794" cy="1978698"/>
          </a:xfrm>
          <a:prstGeom prst="rect">
            <a:avLst/>
          </a:prstGeom>
        </p:spPr>
      </p:pic>
      <p:pic>
        <p:nvPicPr>
          <p:cNvPr id="2050" name="Picture 2" descr="CI/CD flow">
            <a:extLst>
              <a:ext uri="{FF2B5EF4-FFF2-40B4-BE49-F238E27FC236}">
                <a16:creationId xmlns:a16="http://schemas.microsoft.com/office/drawing/2014/main" id="{20D29B3C-D074-4000-B101-2D1592934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621" y="1321019"/>
            <a:ext cx="6301609" cy="16631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74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8E9B75-2243-4D5D-817C-76C17FAB3AA7}"/>
              </a:ext>
            </a:extLst>
          </p:cNvPr>
          <p:cNvSpPr txBox="1">
            <a:spLocks/>
          </p:cNvSpPr>
          <p:nvPr/>
        </p:nvSpPr>
        <p:spPr>
          <a:xfrm>
            <a:off x="385699" y="252415"/>
            <a:ext cx="6891794" cy="1355668"/>
          </a:xfrm>
          <a:prstGeom prst="rect">
            <a:avLst/>
          </a:prstGeom>
        </p:spPr>
        <p:txBody>
          <a:bodyP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i="1" dirty="0">
                <a:solidFill>
                  <a:srgbClr val="FFC000"/>
                </a:solidFill>
                <a:effectLst>
                  <a:outerShdw blurRad="38100" dist="38100" dir="2700000" algn="tl">
                    <a:srgbClr val="000000">
                      <a:alpha val="43137"/>
                    </a:srgbClr>
                  </a:outerShdw>
                </a:effectLst>
              </a:rPr>
              <a:t>CI/cd: continuous testing</a:t>
            </a:r>
            <a:endParaRPr lang="sv-SE" b="1" i="1" dirty="0">
              <a:solidFill>
                <a:srgbClr val="FFC000"/>
              </a:solidFill>
              <a:effectLst>
                <a:outerShdw blurRad="38100" dist="38100" dir="2700000" algn="tl">
                  <a:srgbClr val="000000">
                    <a:alpha val="43137"/>
                  </a:srgbClr>
                </a:outerShdw>
              </a:effectLst>
            </a:endParaRPr>
          </a:p>
        </p:txBody>
      </p:sp>
      <p:pic>
        <p:nvPicPr>
          <p:cNvPr id="3074" name="Picture 2">
            <a:extLst>
              <a:ext uri="{FF2B5EF4-FFF2-40B4-BE49-F238E27FC236}">
                <a16:creationId xmlns:a16="http://schemas.microsoft.com/office/drawing/2014/main" id="{1CEBEF9C-B807-4D75-BC3E-A1C073238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634" y="4540021"/>
            <a:ext cx="4319638" cy="22159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A7AC0B3-E6B9-4738-86E5-A8298A0EB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80" y="1056620"/>
            <a:ext cx="8883283" cy="3436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4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5884</TotalTime>
  <Words>1625</Words>
  <Application>Microsoft Office PowerPoint</Application>
  <PresentationFormat>Widescreen</PresentationFormat>
  <Paragraphs>207</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Univers LT Std 47 Cn Lt</vt:lpstr>
      <vt:lpstr>Univers LT Std 59 UltraCn</vt:lpstr>
      <vt:lpstr>Celestial</vt:lpstr>
      <vt:lpstr>SIGMA ACADEMY ci COURSE DAY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SIGMA ACADEMY ci COURSE</dc:title>
  <dc:creator>Sai Tejo Manasa Konda</dc:creator>
  <cp:lastModifiedBy>Sai Tejo Manasa Konda</cp:lastModifiedBy>
  <cp:revision>81</cp:revision>
  <dcterms:created xsi:type="dcterms:W3CDTF">2020-10-22T06:39:55Z</dcterms:created>
  <dcterms:modified xsi:type="dcterms:W3CDTF">2020-10-26T08:48:20Z</dcterms:modified>
</cp:coreProperties>
</file>